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30"/>
  </p:notesMasterIdLst>
  <p:sldIdLst>
    <p:sldId id="256" r:id="rId5"/>
    <p:sldId id="257" r:id="rId6"/>
    <p:sldId id="280" r:id="rId7"/>
    <p:sldId id="258" r:id="rId8"/>
    <p:sldId id="279" r:id="rId9"/>
    <p:sldId id="281" r:id="rId10"/>
    <p:sldId id="286" r:id="rId11"/>
    <p:sldId id="287" r:id="rId12"/>
    <p:sldId id="283" r:id="rId13"/>
    <p:sldId id="276" r:id="rId14"/>
    <p:sldId id="284" r:id="rId15"/>
    <p:sldId id="278" r:id="rId16"/>
    <p:sldId id="275" r:id="rId17"/>
    <p:sldId id="264" r:id="rId18"/>
    <p:sldId id="271" r:id="rId19"/>
    <p:sldId id="262" r:id="rId20"/>
    <p:sldId id="273" r:id="rId21"/>
    <p:sldId id="274" r:id="rId22"/>
    <p:sldId id="265" r:id="rId23"/>
    <p:sldId id="266" r:id="rId24"/>
    <p:sldId id="267" r:id="rId25"/>
    <p:sldId id="268" r:id="rId26"/>
    <p:sldId id="270" r:id="rId27"/>
    <p:sldId id="285" r:id="rId28"/>
    <p:sldId id="263" r:id="rId29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294"/>
    <a:srgbClr val="FDF8F1"/>
    <a:srgbClr val="548235"/>
    <a:srgbClr val="FCE2C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8E3F65F-64F4-4D27-BEED-E62C8C991098}" v="24" dt="2024-04-19T12:32:18.479"/>
    <p1510:client id="{60F56125-AEC7-4B19-856C-DBAE13F52FB0}" v="2" dt="2024-04-19T07:16:10.596"/>
    <p1510:client id="{8BA753B0-F39F-05B9-738E-B7A3617124D7}" v="338" dt="2024-04-19T12:27:48.809"/>
    <p1510:client id="{A79D87C9-6380-B6C7-41A8-CBC11CF0381F}" v="241" dt="2024-04-19T12:31:59.942"/>
    <p1510:client id="{B2A62535-439A-73DD-1047-541F2F8F7284}" v="39" dt="2024-04-19T12:30:28.07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8" d="100"/>
          <a:sy n="88" d="100"/>
        </p:scale>
        <p:origin x="76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35" Type="http://schemas.microsoft.com/office/2015/10/relationships/revisionInfo" Target="revisionInfo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651612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4545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76CA6A-62C4-A0B3-71DE-4067FC88BE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CB8018-135E-7347-6F91-B47AA41CDCE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1A1F8E-6069-AFA2-7D88-BAEBC2841F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BB8612-C76F-7556-1D3C-A7EC5C40522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6744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CF4810-B9E5-A41C-888C-69CB1D097A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F1824CF-5C90-BAE5-D6B5-01A21A43CB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EE8D24-42B4-AF3F-D82C-5F9FEAF877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2C10E6-10D3-844A-2420-31D50AACB32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43475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5749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8360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3081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08405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8220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353392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57261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00690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73564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76CA6A-62C4-A0B3-71DE-4067FC88BE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CB8018-135E-7347-6F91-B47AA41CDCE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1A1F8E-6069-AFA2-7D88-BAEBC2841F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BB8612-C76F-7556-1D3C-A7EC5C40522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5946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8123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00425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7948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9727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1425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6461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  <p:txBody>
          <a:bodyPr/>
          <a:lstStyle/>
          <a:p>
            <a:endParaRPr lang="zh-CN" altLang="en-US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486446" y="2222572"/>
            <a:ext cx="8167661" cy="188936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ts val="7545"/>
              </a:lnSpc>
            </a:pPr>
            <a:r>
              <a:rPr lang="en-US" sz="5000" b="1" kern="0" spc="-130" dirty="0">
                <a:solidFill>
                  <a:srgbClr val="2C3F42"/>
                </a:solidFill>
              </a:rPr>
              <a:t>Real-time Bus Transit Analysis Based on Meteorology &amp; Traffic</a:t>
            </a:r>
          </a:p>
        </p:txBody>
      </p:sp>
      <p:sp>
        <p:nvSpPr>
          <p:cNvPr id="7" name="Shape 4"/>
          <p:cNvSpPr/>
          <p:nvPr/>
        </p:nvSpPr>
        <p:spPr>
          <a:xfrm>
            <a:off x="833199" y="6354604"/>
            <a:ext cx="355402" cy="355402"/>
          </a:xfrm>
          <a:prstGeom prst="roundRect">
            <a:avLst>
              <a:gd name="adj" fmla="val 25726039"/>
            </a:avLst>
          </a:prstGeom>
          <a:noFill/>
          <a:ln w="762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ED8D23-B6A4-A826-6A47-3D8E5CAC9BAA}"/>
              </a:ext>
            </a:extLst>
          </p:cNvPr>
          <p:cNvSpPr txBox="1"/>
          <p:nvPr/>
        </p:nvSpPr>
        <p:spPr>
          <a:xfrm>
            <a:off x="3178758" y="5366230"/>
            <a:ext cx="2776533" cy="196977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200" b="1" dirty="0">
                <a:cs typeface="Calibri"/>
              </a:rPr>
              <a:t>Group 8   Super Wings</a:t>
            </a:r>
          </a:p>
          <a:p>
            <a:r>
              <a:rPr lang="en-US" sz="2000" dirty="0">
                <a:cs typeface="Calibri"/>
              </a:rPr>
              <a:t>Yao </a:t>
            </a:r>
            <a:r>
              <a:rPr lang="en-US" sz="2000" dirty="0" err="1">
                <a:cs typeface="Calibri"/>
              </a:rPr>
              <a:t>Jingxuan</a:t>
            </a:r>
            <a:r>
              <a:rPr lang="en-US" sz="2000" dirty="0">
                <a:cs typeface="Calibri"/>
              </a:rPr>
              <a:t> A0261830L </a:t>
            </a:r>
            <a:endParaRPr lang="en-US" sz="2200" dirty="0">
              <a:cs typeface="Calibri"/>
            </a:endParaRPr>
          </a:p>
          <a:p>
            <a:r>
              <a:rPr lang="en-US" sz="2000" dirty="0">
                <a:cs typeface="Calibri"/>
              </a:rPr>
              <a:t>Meng Jiang A0285681R</a:t>
            </a:r>
          </a:p>
          <a:p>
            <a:r>
              <a:rPr lang="en-US" sz="2000" dirty="0">
                <a:cs typeface="Calibri"/>
              </a:rPr>
              <a:t>Shen </a:t>
            </a:r>
            <a:r>
              <a:rPr lang="en-US" sz="2000" dirty="0" err="1">
                <a:cs typeface="Calibri"/>
              </a:rPr>
              <a:t>Jiajing</a:t>
            </a:r>
            <a:r>
              <a:rPr lang="en-US" sz="2000" dirty="0">
                <a:cs typeface="Calibri"/>
              </a:rPr>
              <a:t> A0285773M</a:t>
            </a:r>
            <a:endParaRPr lang="en-US" dirty="0">
              <a:cs typeface="Calibri"/>
            </a:endParaRPr>
          </a:p>
          <a:p>
            <a:r>
              <a:rPr lang="en-US" sz="2000" dirty="0">
                <a:cs typeface="Calibri"/>
              </a:rPr>
              <a:t>Zhang Zhan A0285997X</a:t>
            </a:r>
            <a:endParaRPr lang="en-US" dirty="0">
              <a:cs typeface="Calibri"/>
            </a:endParaRPr>
          </a:p>
          <a:p>
            <a:r>
              <a:rPr lang="en-US" sz="2000" dirty="0">
                <a:cs typeface="Calibri"/>
              </a:rPr>
              <a:t>Zeng Fanyi A0285753R </a:t>
            </a:r>
            <a:endParaRPr lang="en-US" dirty="0">
              <a:cs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30791"/>
          </a:xfrm>
          <a:prstGeom prst="rect">
            <a:avLst/>
          </a:prstGeom>
          <a:solidFill>
            <a:srgbClr val="FFF8F0"/>
          </a:solidFill>
          <a:ln/>
        </p:spPr>
        <p:txBody>
          <a:bodyPr/>
          <a:lstStyle/>
          <a:p>
            <a:endParaRPr lang="zh-CN" altLang="en-US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0" y="0"/>
            <a:ext cx="3657600" cy="823079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339980" y="3754636"/>
            <a:ext cx="4293399" cy="72580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ts val="5437"/>
              </a:lnSpc>
            </a:pPr>
            <a:r>
              <a:rPr lang="en-US" sz="5000" b="1" kern="0" spc="-130" dirty="0">
                <a:solidFill>
                  <a:srgbClr val="2C3F42"/>
                </a:solidFill>
                <a:latin typeface="Calibri"/>
                <a:cs typeface="Calibri"/>
              </a:rPr>
              <a:t>Data Integration</a:t>
            </a:r>
            <a:endParaRPr lang="en-US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57140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BD3CA9-C04D-1A80-F16C-BB366D6921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">
            <a:extLst>
              <a:ext uri="{FF2B5EF4-FFF2-40B4-BE49-F238E27FC236}">
                <a16:creationId xmlns:a16="http://schemas.microsoft.com/office/drawing/2014/main" id="{55A9A8C4-0D1B-912E-F62A-F8A6D99206B5}"/>
              </a:ext>
            </a:extLst>
          </p:cNvPr>
          <p:cNvSpPr>
            <a:spLocks/>
          </p:cNvSpPr>
          <p:nvPr/>
        </p:nvSpPr>
        <p:spPr>
          <a:xfrm>
            <a:off x="-10886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  <p:txBody>
          <a:bodyPr/>
          <a:lstStyle/>
          <a:p>
            <a:endParaRPr lang="en-SG"/>
          </a:p>
        </p:txBody>
      </p:sp>
      <p:sp>
        <p:nvSpPr>
          <p:cNvPr id="14" name="Text 2">
            <a:extLst>
              <a:ext uri="{FF2B5EF4-FFF2-40B4-BE49-F238E27FC236}">
                <a16:creationId xmlns:a16="http://schemas.microsoft.com/office/drawing/2014/main" id="{150A2D14-D605-63BC-B766-2A1DD0F9607E}"/>
              </a:ext>
            </a:extLst>
          </p:cNvPr>
          <p:cNvSpPr/>
          <p:nvPr/>
        </p:nvSpPr>
        <p:spPr>
          <a:xfrm>
            <a:off x="527245" y="312342"/>
            <a:ext cx="9640012" cy="845406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ts val="5468"/>
              </a:lnSpc>
            </a:pPr>
            <a:r>
              <a:rPr lang="en-US" sz="4350" kern="0" spc="-131">
                <a:solidFill>
                  <a:srgbClr val="2C3F42"/>
                </a:solidFill>
              </a:rPr>
              <a:t>Data Integration - Realtime Data</a:t>
            </a:r>
            <a:endParaRPr lang="en-US" sz="4374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53B23762-6A14-BA6C-F3FA-3FAE7B7DA5F2}"/>
              </a:ext>
            </a:extLst>
          </p:cNvPr>
          <p:cNvGrpSpPr/>
          <p:nvPr/>
        </p:nvGrpSpPr>
        <p:grpSpPr>
          <a:xfrm>
            <a:off x="969906" y="4322904"/>
            <a:ext cx="4068456" cy="2795391"/>
            <a:chOff x="991681" y="3985445"/>
            <a:chExt cx="4636480" cy="2795391"/>
          </a:xfrm>
        </p:grpSpPr>
        <p:sp>
          <p:nvSpPr>
            <p:cNvPr id="22" name="Text 19">
              <a:extLst>
                <a:ext uri="{FF2B5EF4-FFF2-40B4-BE49-F238E27FC236}">
                  <a16:creationId xmlns:a16="http://schemas.microsoft.com/office/drawing/2014/main" id="{C0D198CB-A757-CFE1-84F4-B0F69F0C68CA}"/>
                </a:ext>
              </a:extLst>
            </p:cNvPr>
            <p:cNvSpPr/>
            <p:nvPr/>
          </p:nvSpPr>
          <p:spPr>
            <a:xfrm>
              <a:off x="1483512" y="4554406"/>
              <a:ext cx="4144649" cy="2226430"/>
            </a:xfrm>
            <a:prstGeom prst="rect">
              <a:avLst/>
            </a:prstGeom>
            <a:noFill/>
            <a:ln/>
          </p:spPr>
          <p:txBody>
            <a:bodyPr wrap="none" lIns="91440" tIns="45720" rIns="91440" bIns="45720" rtlCol="0" anchor="t"/>
            <a:lstStyle/>
            <a:p>
              <a:pPr>
                <a:lnSpc>
                  <a:spcPct val="125000"/>
                </a:lnSpc>
                <a:buSzPct val="100000"/>
              </a:pPr>
              <a:r>
                <a:rPr lang="en-US" sz="2400" kern="0" spc="-41" dirty="0">
                  <a:solidFill>
                    <a:srgbClr val="272525"/>
                  </a:solidFill>
                  <a:ea typeface="Source Sans Pro"/>
                </a:rPr>
                <a:t>(1)  </a:t>
              </a:r>
              <a:r>
                <a:rPr lang="en-US" altLang="zh-CN" sz="2400" kern="0" spc="-41" dirty="0">
                  <a:solidFill>
                    <a:srgbClr val="272525"/>
                  </a:solidFill>
                  <a:ea typeface="Source Sans Pro"/>
                </a:rPr>
                <a:t>Read real-time data</a:t>
              </a:r>
            </a:p>
            <a:p>
              <a:pPr marL="457200" lvl="2" indent="-342900">
                <a:lnSpc>
                  <a:spcPct val="125000"/>
                </a:lnSpc>
                <a:buSzPct val="100000"/>
                <a:buFont typeface="Arial" panose="020B0604020202020204" pitchFamily="34" charset="0"/>
                <a:buChar char="•"/>
              </a:pPr>
              <a:r>
                <a:rPr lang="en-US" sz="2000" kern="0" spc="-41" dirty="0">
                  <a:solidFill>
                    <a:srgbClr val="272525"/>
                  </a:solidFill>
                  <a:ea typeface="Source Sans Pro"/>
                </a:rPr>
                <a:t>Traffic Speed Bands</a:t>
              </a:r>
            </a:p>
            <a:p>
              <a:pPr marL="457200" lvl="2" indent="-342900">
                <a:lnSpc>
                  <a:spcPct val="125000"/>
                </a:lnSpc>
                <a:buSzPct val="100000"/>
                <a:buFont typeface="Arial" panose="020B0604020202020204" pitchFamily="34" charset="0"/>
                <a:buChar char="•"/>
              </a:pPr>
              <a:r>
                <a:rPr lang="en-US" sz="2000" kern="0" spc="-41" dirty="0">
                  <a:solidFill>
                    <a:srgbClr val="272525"/>
                  </a:solidFill>
                  <a:ea typeface="Source Sans Pro"/>
                </a:rPr>
                <a:t>Rainfall</a:t>
              </a:r>
            </a:p>
            <a:p>
              <a:pPr>
                <a:lnSpc>
                  <a:spcPct val="125000"/>
                </a:lnSpc>
                <a:buSzPct val="100000"/>
              </a:pPr>
              <a:r>
                <a:rPr lang="en-SG" sz="2400" kern="0" spc="-41" dirty="0">
                  <a:solidFill>
                    <a:srgbClr val="272525"/>
                  </a:solidFill>
                  <a:ea typeface="Source Sans Pro"/>
                </a:rPr>
                <a:t>(2) Connect with Docker</a:t>
              </a:r>
            </a:p>
            <a:p>
              <a:pPr marL="457200" lvl="2" indent="-342900">
                <a:lnSpc>
                  <a:spcPct val="125000"/>
                </a:lnSpc>
                <a:buSzPct val="100000"/>
                <a:buFont typeface="Arial" panose="020B0604020202020204" pitchFamily="34" charset="0"/>
                <a:buChar char="•"/>
              </a:pPr>
              <a:r>
                <a:rPr lang="en-SG" sz="2000" kern="0" spc="-41" dirty="0">
                  <a:solidFill>
                    <a:srgbClr val="272525"/>
                  </a:solidFill>
                  <a:ea typeface="Source Sans Pro"/>
                </a:rPr>
                <a:t>From PC to Distributed System</a:t>
              </a:r>
              <a:endParaRPr lang="en-US" sz="2000" kern="0" spc="-41" dirty="0">
                <a:solidFill>
                  <a:srgbClr val="272525"/>
                </a:solidFill>
                <a:ea typeface="Source Sans Pro"/>
              </a:endParaRP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4121A455-520A-FED5-9D9B-2337FBA4032B}"/>
                </a:ext>
              </a:extLst>
            </p:cNvPr>
            <p:cNvGrpSpPr/>
            <p:nvPr/>
          </p:nvGrpSpPr>
          <p:grpSpPr>
            <a:xfrm>
              <a:off x="991681" y="3985445"/>
              <a:ext cx="4418399" cy="499943"/>
              <a:chOff x="523594" y="3985445"/>
              <a:chExt cx="4418399" cy="499943"/>
            </a:xfrm>
          </p:grpSpPr>
          <p:sp>
            <p:nvSpPr>
              <p:cNvPr id="21" name="Text 18">
                <a:extLst>
                  <a:ext uri="{FF2B5EF4-FFF2-40B4-BE49-F238E27FC236}">
                    <a16:creationId xmlns:a16="http://schemas.microsoft.com/office/drawing/2014/main" id="{50DBF71E-8EDB-C42A-FD62-E52F111C1D05}"/>
                  </a:ext>
                </a:extLst>
              </p:cNvPr>
              <p:cNvSpPr/>
              <p:nvPr/>
            </p:nvSpPr>
            <p:spPr>
              <a:xfrm>
                <a:off x="1064274" y="4014678"/>
                <a:ext cx="3877719" cy="451033"/>
              </a:xfrm>
              <a:prstGeom prst="rect">
                <a:avLst/>
              </a:prstGeom>
              <a:noFill/>
              <a:ln/>
            </p:spPr>
            <p:txBody>
              <a:bodyPr wrap="none" lIns="91440" tIns="45720" rIns="91440" bIns="45720" rtlCol="0" anchor="t"/>
              <a:lstStyle/>
              <a:p>
                <a:pPr marL="0" indent="0">
                  <a:lnSpc>
                    <a:spcPts val="3217"/>
                  </a:lnSpc>
                  <a:buNone/>
                </a:pPr>
                <a:r>
                  <a:rPr lang="en-US" sz="2400" b="1" kern="0" spc="-51" dirty="0">
                    <a:solidFill>
                      <a:srgbClr val="272525"/>
                    </a:solidFill>
                    <a:ea typeface="adonis-web"/>
                    <a:cs typeface="adonis-web" pitchFamily="34" charset="-120"/>
                  </a:rPr>
                  <a:t>API Connector</a:t>
                </a:r>
                <a:endParaRPr lang="en-US" sz="2400" dirty="0">
                  <a:ea typeface="adonis-web"/>
                </a:endParaRPr>
              </a:p>
            </p:txBody>
          </p:sp>
          <p:sp>
            <p:nvSpPr>
              <p:cNvPr id="31" name="Shape 3">
                <a:extLst>
                  <a:ext uri="{FF2B5EF4-FFF2-40B4-BE49-F238E27FC236}">
                    <a16:creationId xmlns:a16="http://schemas.microsoft.com/office/drawing/2014/main" id="{2AF2B287-B5FD-3C72-85F6-FB387FA98460}"/>
                  </a:ext>
                </a:extLst>
              </p:cNvPr>
              <p:cNvSpPr/>
              <p:nvPr/>
            </p:nvSpPr>
            <p:spPr>
              <a:xfrm>
                <a:off x="523594" y="3985445"/>
                <a:ext cx="499943" cy="499943"/>
              </a:xfrm>
              <a:prstGeom prst="roundRect">
                <a:avLst>
                  <a:gd name="adj" fmla="val 20000"/>
                </a:avLst>
              </a:prstGeom>
              <a:solidFill>
                <a:srgbClr val="FCE2CF"/>
              </a:solidFill>
              <a:ln w="7620">
                <a:solidFill>
                  <a:srgbClr val="E2C8B5"/>
                </a:solidFill>
                <a:prstDash val="soli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" name="Text 4">
                <a:extLst>
                  <a:ext uri="{FF2B5EF4-FFF2-40B4-BE49-F238E27FC236}">
                    <a16:creationId xmlns:a16="http://schemas.microsoft.com/office/drawing/2014/main" id="{128DC72A-C86E-590E-C7A2-7C35A9DC3E5E}"/>
                  </a:ext>
                </a:extLst>
              </p:cNvPr>
              <p:cNvSpPr/>
              <p:nvPr/>
            </p:nvSpPr>
            <p:spPr>
              <a:xfrm>
                <a:off x="709331" y="4027118"/>
                <a:ext cx="128349" cy="416481"/>
              </a:xfrm>
              <a:prstGeom prst="rect">
                <a:avLst/>
              </a:prstGeom>
              <a:noFill/>
              <a:ln/>
            </p:spPr>
            <p:txBody>
              <a:bodyPr wrap="none" lIns="91440" tIns="45720" rIns="91440" bIns="45720" rtlCol="0" anchor="t"/>
              <a:lstStyle/>
              <a:p>
                <a:pPr marL="0" indent="0" algn="ctr">
                  <a:lnSpc>
                    <a:spcPts val="3281"/>
                  </a:lnSpc>
                  <a:buNone/>
                </a:pPr>
                <a:r>
                  <a:rPr lang="en-US" sz="2600" kern="0" spc="-79">
                    <a:solidFill>
                      <a:srgbClr val="2B2E3C"/>
                    </a:solidFill>
                  </a:rPr>
                  <a:t>1</a:t>
                </a:r>
              </a:p>
            </p:txBody>
          </p:sp>
        </p:grp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1B493707-1892-5878-A8F2-5FFD1AEBC4BA}"/>
              </a:ext>
            </a:extLst>
          </p:cNvPr>
          <p:cNvGrpSpPr/>
          <p:nvPr/>
        </p:nvGrpSpPr>
        <p:grpSpPr>
          <a:xfrm>
            <a:off x="5176188" y="4322904"/>
            <a:ext cx="4694525" cy="3273744"/>
            <a:chOff x="5715001" y="3985445"/>
            <a:chExt cx="4694525" cy="3273744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59A72618-050A-D7DF-AF36-2D66E24A6D59}"/>
                </a:ext>
              </a:extLst>
            </p:cNvPr>
            <p:cNvGrpSpPr/>
            <p:nvPr/>
          </p:nvGrpSpPr>
          <p:grpSpPr>
            <a:xfrm>
              <a:off x="5715001" y="3985445"/>
              <a:ext cx="4418399" cy="499943"/>
              <a:chOff x="523594" y="3985445"/>
              <a:chExt cx="4418399" cy="499943"/>
            </a:xfrm>
          </p:grpSpPr>
          <p:sp>
            <p:nvSpPr>
              <p:cNvPr id="11" name="Text 18">
                <a:extLst>
                  <a:ext uri="{FF2B5EF4-FFF2-40B4-BE49-F238E27FC236}">
                    <a16:creationId xmlns:a16="http://schemas.microsoft.com/office/drawing/2014/main" id="{3B40D051-73F5-6720-3994-8A52D4044F2C}"/>
                  </a:ext>
                </a:extLst>
              </p:cNvPr>
              <p:cNvSpPr/>
              <p:nvPr/>
            </p:nvSpPr>
            <p:spPr>
              <a:xfrm>
                <a:off x="1064274" y="4014678"/>
                <a:ext cx="3877719" cy="451033"/>
              </a:xfrm>
              <a:prstGeom prst="rect">
                <a:avLst/>
              </a:prstGeom>
              <a:noFill/>
              <a:ln/>
            </p:spPr>
            <p:txBody>
              <a:bodyPr wrap="none" lIns="91440" tIns="45720" rIns="91440" bIns="45720" rtlCol="0" anchor="t"/>
              <a:lstStyle/>
              <a:p>
                <a:pPr marL="0" indent="0">
                  <a:lnSpc>
                    <a:spcPts val="3217"/>
                  </a:lnSpc>
                  <a:buNone/>
                </a:pPr>
                <a:r>
                  <a:rPr lang="en-US" sz="2400" b="1" kern="0" spc="-51">
                    <a:solidFill>
                      <a:srgbClr val="272525"/>
                    </a:solidFill>
                    <a:ea typeface="adonis-web"/>
                    <a:cs typeface="adonis-web" pitchFamily="34" charset="-120"/>
                  </a:rPr>
                  <a:t>Docker Container Building</a:t>
                </a:r>
                <a:endParaRPr lang="en-US" sz="2400">
                  <a:ea typeface="adonis-web"/>
                </a:endParaRPr>
              </a:p>
            </p:txBody>
          </p:sp>
          <p:sp>
            <p:nvSpPr>
              <p:cNvPr id="13" name="Shape 3">
                <a:extLst>
                  <a:ext uri="{FF2B5EF4-FFF2-40B4-BE49-F238E27FC236}">
                    <a16:creationId xmlns:a16="http://schemas.microsoft.com/office/drawing/2014/main" id="{0BFAA853-736E-7B03-B038-162BB11D0D62}"/>
                  </a:ext>
                </a:extLst>
              </p:cNvPr>
              <p:cNvSpPr/>
              <p:nvPr/>
            </p:nvSpPr>
            <p:spPr>
              <a:xfrm>
                <a:off x="523594" y="3985445"/>
                <a:ext cx="499943" cy="499943"/>
              </a:xfrm>
              <a:prstGeom prst="roundRect">
                <a:avLst>
                  <a:gd name="adj" fmla="val 20000"/>
                </a:avLst>
              </a:prstGeom>
              <a:solidFill>
                <a:srgbClr val="FCE2CF"/>
              </a:solidFill>
              <a:ln w="7620">
                <a:solidFill>
                  <a:srgbClr val="E2C8B5"/>
                </a:solidFill>
                <a:prstDash val="soli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" name="Text 4">
                <a:extLst>
                  <a:ext uri="{FF2B5EF4-FFF2-40B4-BE49-F238E27FC236}">
                    <a16:creationId xmlns:a16="http://schemas.microsoft.com/office/drawing/2014/main" id="{582F09C8-B95C-39B5-34E9-07D71FF3BC43}"/>
                  </a:ext>
                </a:extLst>
              </p:cNvPr>
              <p:cNvSpPr/>
              <p:nvPr/>
            </p:nvSpPr>
            <p:spPr>
              <a:xfrm>
                <a:off x="709331" y="4027118"/>
                <a:ext cx="128349" cy="416481"/>
              </a:xfrm>
              <a:prstGeom prst="rect">
                <a:avLst/>
              </a:prstGeom>
              <a:noFill/>
              <a:ln/>
            </p:spPr>
            <p:txBody>
              <a:bodyPr wrap="none" lIns="91440" tIns="45720" rIns="91440" bIns="45720" rtlCol="0" anchor="t"/>
              <a:lstStyle/>
              <a:p>
                <a:pPr marL="0" indent="0" algn="ctr">
                  <a:lnSpc>
                    <a:spcPts val="3281"/>
                  </a:lnSpc>
                  <a:buNone/>
                </a:pPr>
                <a:r>
                  <a:rPr lang="en-US" sz="2600" kern="0" spc="-79">
                    <a:solidFill>
                      <a:srgbClr val="2B2E3C"/>
                    </a:solidFill>
                  </a:rPr>
                  <a:t>2</a:t>
                </a:r>
              </a:p>
            </p:txBody>
          </p:sp>
        </p:grpSp>
        <p:sp>
          <p:nvSpPr>
            <p:cNvPr id="36" name="Text 19">
              <a:extLst>
                <a:ext uri="{FF2B5EF4-FFF2-40B4-BE49-F238E27FC236}">
                  <a16:creationId xmlns:a16="http://schemas.microsoft.com/office/drawing/2014/main" id="{82E65902-EA39-FEA6-48F7-24E7FFD99ECC}"/>
                </a:ext>
              </a:extLst>
            </p:cNvPr>
            <p:cNvSpPr/>
            <p:nvPr/>
          </p:nvSpPr>
          <p:spPr>
            <a:xfrm>
              <a:off x="6264875" y="4565292"/>
              <a:ext cx="4144651" cy="2693897"/>
            </a:xfrm>
            <a:prstGeom prst="rect">
              <a:avLst/>
            </a:prstGeom>
            <a:noFill/>
            <a:ln/>
          </p:spPr>
          <p:txBody>
            <a:bodyPr wrap="none" lIns="91440" tIns="45720" rIns="91440" bIns="45720" rtlCol="0" anchor="t"/>
            <a:lstStyle/>
            <a:p>
              <a:pPr>
                <a:lnSpc>
                  <a:spcPct val="125000"/>
                </a:lnSpc>
                <a:buSzPct val="100000"/>
              </a:pPr>
              <a:r>
                <a:rPr lang="en-US" sz="2400" kern="0" spc="-41">
                  <a:solidFill>
                    <a:srgbClr val="272525"/>
                  </a:solidFill>
                  <a:ea typeface="Source Sans Pro"/>
                </a:rPr>
                <a:t>(1)  </a:t>
              </a:r>
              <a:r>
                <a:rPr lang="en-US" sz="2400" kern="0" spc="-41" err="1">
                  <a:solidFill>
                    <a:srgbClr val="272525"/>
                  </a:solidFill>
                  <a:ea typeface="Source Sans Pro"/>
                </a:rPr>
                <a:t>ZooKeeper</a:t>
              </a:r>
              <a:endParaRPr lang="en-US" sz="2400" kern="0" spc="-41">
                <a:solidFill>
                  <a:srgbClr val="272525"/>
                </a:solidFill>
                <a:ea typeface="Source Sans Pro"/>
              </a:endParaRPr>
            </a:p>
            <a:p>
              <a:pPr>
                <a:lnSpc>
                  <a:spcPct val="125000"/>
                </a:lnSpc>
                <a:buSzPct val="100000"/>
              </a:pPr>
              <a:r>
                <a:rPr lang="en-US" sz="2400" kern="0" spc="-41">
                  <a:solidFill>
                    <a:srgbClr val="272525"/>
                  </a:solidFill>
                  <a:ea typeface="Source Sans Pro"/>
                </a:rPr>
                <a:t>(2) Schema-registry</a:t>
              </a:r>
            </a:p>
            <a:p>
              <a:pPr>
                <a:lnSpc>
                  <a:spcPct val="125000"/>
                </a:lnSpc>
                <a:buSzPct val="100000"/>
              </a:pPr>
              <a:r>
                <a:rPr lang="en-US" sz="2400" kern="0" spc="-41">
                  <a:solidFill>
                    <a:srgbClr val="272525"/>
                  </a:solidFill>
                  <a:ea typeface="Source Sans Pro"/>
                </a:rPr>
                <a:t>(3) Kafka Broker</a:t>
              </a:r>
            </a:p>
            <a:p>
              <a:pPr>
                <a:lnSpc>
                  <a:spcPct val="125000"/>
                </a:lnSpc>
                <a:buSzPct val="100000"/>
              </a:pPr>
              <a:r>
                <a:rPr lang="en-US" sz="2400" kern="0" spc="-41">
                  <a:solidFill>
                    <a:srgbClr val="272525"/>
                  </a:solidFill>
                  <a:ea typeface="Source Sans Pro"/>
                </a:rPr>
                <a:t>(4) Control-center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D0491762-AAF5-AE0F-0BD2-012773DE48E2}"/>
              </a:ext>
            </a:extLst>
          </p:cNvPr>
          <p:cNvGrpSpPr/>
          <p:nvPr/>
        </p:nvGrpSpPr>
        <p:grpSpPr>
          <a:xfrm>
            <a:off x="9923780" y="4322904"/>
            <a:ext cx="4258789" cy="3273744"/>
            <a:chOff x="9999426" y="3985445"/>
            <a:chExt cx="4704723" cy="3273744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27AD124C-6E7A-9CC2-CFB2-11C299E38F8E}"/>
                </a:ext>
              </a:extLst>
            </p:cNvPr>
            <p:cNvGrpSpPr/>
            <p:nvPr/>
          </p:nvGrpSpPr>
          <p:grpSpPr>
            <a:xfrm>
              <a:off x="9999426" y="3985445"/>
              <a:ext cx="4418399" cy="499943"/>
              <a:chOff x="523594" y="3985445"/>
              <a:chExt cx="4418399" cy="499943"/>
            </a:xfrm>
          </p:grpSpPr>
          <p:sp>
            <p:nvSpPr>
              <p:cNvPr id="20" name="Text 18">
                <a:extLst>
                  <a:ext uri="{FF2B5EF4-FFF2-40B4-BE49-F238E27FC236}">
                    <a16:creationId xmlns:a16="http://schemas.microsoft.com/office/drawing/2014/main" id="{52BAB3B5-18EA-4AA3-8E11-2C9BE567BC42}"/>
                  </a:ext>
                </a:extLst>
              </p:cNvPr>
              <p:cNvSpPr/>
              <p:nvPr/>
            </p:nvSpPr>
            <p:spPr>
              <a:xfrm>
                <a:off x="1064274" y="4014678"/>
                <a:ext cx="3877719" cy="451033"/>
              </a:xfrm>
              <a:prstGeom prst="rect">
                <a:avLst/>
              </a:prstGeom>
              <a:noFill/>
              <a:ln/>
            </p:spPr>
            <p:txBody>
              <a:bodyPr wrap="none" lIns="91440" tIns="45720" rIns="91440" bIns="45720" rtlCol="0" anchor="t"/>
              <a:lstStyle/>
              <a:p>
                <a:pPr marL="0" indent="0">
                  <a:lnSpc>
                    <a:spcPts val="3217"/>
                  </a:lnSpc>
                  <a:buNone/>
                </a:pPr>
                <a:r>
                  <a:rPr lang="en-US" sz="2400" b="1" kern="0" spc="-51">
                    <a:solidFill>
                      <a:srgbClr val="272525"/>
                    </a:solidFill>
                    <a:ea typeface="adonis-web"/>
                    <a:cs typeface="adonis-web" pitchFamily="34" charset="-120"/>
                  </a:rPr>
                  <a:t>Kafka Streaming</a:t>
                </a:r>
                <a:endParaRPr lang="en-US" sz="2400">
                  <a:ea typeface="adonis-web"/>
                </a:endParaRPr>
              </a:p>
            </p:txBody>
          </p:sp>
          <p:sp>
            <p:nvSpPr>
              <p:cNvPr id="33" name="Shape 3">
                <a:extLst>
                  <a:ext uri="{FF2B5EF4-FFF2-40B4-BE49-F238E27FC236}">
                    <a16:creationId xmlns:a16="http://schemas.microsoft.com/office/drawing/2014/main" id="{F7C3E39F-B134-BF84-6100-B6D7172C1CC9}"/>
                  </a:ext>
                </a:extLst>
              </p:cNvPr>
              <p:cNvSpPr/>
              <p:nvPr/>
            </p:nvSpPr>
            <p:spPr>
              <a:xfrm>
                <a:off x="523594" y="3985445"/>
                <a:ext cx="499943" cy="499943"/>
              </a:xfrm>
              <a:prstGeom prst="roundRect">
                <a:avLst>
                  <a:gd name="adj" fmla="val 20000"/>
                </a:avLst>
              </a:prstGeom>
              <a:solidFill>
                <a:srgbClr val="FCE2CF"/>
              </a:solidFill>
              <a:ln w="7620">
                <a:solidFill>
                  <a:srgbClr val="E2C8B5"/>
                </a:solidFill>
                <a:prstDash val="soli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4" name="Text 4">
                <a:extLst>
                  <a:ext uri="{FF2B5EF4-FFF2-40B4-BE49-F238E27FC236}">
                    <a16:creationId xmlns:a16="http://schemas.microsoft.com/office/drawing/2014/main" id="{55FBBDEA-4BEC-C9D6-8214-D3CFFEE0CB8C}"/>
                  </a:ext>
                </a:extLst>
              </p:cNvPr>
              <p:cNvSpPr/>
              <p:nvPr/>
            </p:nvSpPr>
            <p:spPr>
              <a:xfrm>
                <a:off x="709331" y="4027118"/>
                <a:ext cx="128349" cy="416481"/>
              </a:xfrm>
              <a:prstGeom prst="rect">
                <a:avLst/>
              </a:prstGeom>
              <a:noFill/>
              <a:ln/>
            </p:spPr>
            <p:txBody>
              <a:bodyPr wrap="none" lIns="91440" tIns="45720" rIns="91440" bIns="45720" rtlCol="0" anchor="t"/>
              <a:lstStyle/>
              <a:p>
                <a:pPr marL="0" indent="0" algn="ctr">
                  <a:lnSpc>
                    <a:spcPts val="3281"/>
                  </a:lnSpc>
                  <a:buNone/>
                </a:pPr>
                <a:r>
                  <a:rPr lang="en-US" sz="2600" kern="0" spc="-79">
                    <a:solidFill>
                      <a:srgbClr val="2B2E3C"/>
                    </a:solidFill>
                  </a:rPr>
                  <a:t>3</a:t>
                </a:r>
              </a:p>
            </p:txBody>
          </p:sp>
        </p:grpSp>
        <p:sp>
          <p:nvSpPr>
            <p:cNvPr id="43" name="Text 19">
              <a:extLst>
                <a:ext uri="{FF2B5EF4-FFF2-40B4-BE49-F238E27FC236}">
                  <a16:creationId xmlns:a16="http://schemas.microsoft.com/office/drawing/2014/main" id="{FFBCF448-5163-4FA6-DDAC-F52A435F1B63}"/>
                </a:ext>
              </a:extLst>
            </p:cNvPr>
            <p:cNvSpPr/>
            <p:nvPr/>
          </p:nvSpPr>
          <p:spPr>
            <a:xfrm>
              <a:off x="10559499" y="4565292"/>
              <a:ext cx="4144650" cy="2693897"/>
            </a:xfrm>
            <a:prstGeom prst="rect">
              <a:avLst/>
            </a:prstGeom>
            <a:noFill/>
            <a:ln/>
          </p:spPr>
          <p:txBody>
            <a:bodyPr wrap="none" lIns="91440" tIns="45720" rIns="91440" bIns="45720" rtlCol="0" anchor="t"/>
            <a:lstStyle/>
            <a:p>
              <a:pPr>
                <a:lnSpc>
                  <a:spcPct val="125000"/>
                </a:lnSpc>
                <a:buSzPct val="100000"/>
              </a:pPr>
              <a:r>
                <a:rPr lang="en-US" sz="2400" kern="0" spc="-41" dirty="0">
                  <a:solidFill>
                    <a:srgbClr val="272525"/>
                  </a:solidFill>
                  <a:ea typeface="Source Sans Pro"/>
                </a:rPr>
                <a:t>(1)  Kafka Producer</a:t>
              </a:r>
            </a:p>
            <a:p>
              <a:pPr>
                <a:lnSpc>
                  <a:spcPct val="125000"/>
                </a:lnSpc>
                <a:buSzPct val="100000"/>
              </a:pPr>
              <a:r>
                <a:rPr lang="en-US" sz="2400" kern="0" spc="-41" dirty="0">
                  <a:solidFill>
                    <a:srgbClr val="272525"/>
                  </a:solidFill>
                  <a:ea typeface="Source Sans Pro"/>
                </a:rPr>
                <a:t>(2) Kafka Topics</a:t>
              </a:r>
              <a:endParaRPr lang="en-US" sz="2400" kern="0" spc="-41" dirty="0">
                <a:solidFill>
                  <a:srgbClr val="272525"/>
                </a:solidFill>
                <a:ea typeface="Source Sans Pro"/>
                <a:cs typeface="Calibri"/>
              </a:endParaRPr>
            </a:p>
            <a:p>
              <a:pPr>
                <a:lnSpc>
                  <a:spcPct val="125000"/>
                </a:lnSpc>
                <a:buSzPct val="100000"/>
              </a:pPr>
              <a:r>
                <a:rPr lang="en-US" sz="2400" kern="0" spc="-41" dirty="0">
                  <a:solidFill>
                    <a:srgbClr val="272525"/>
                  </a:solidFill>
                  <a:ea typeface="Source Sans Pro"/>
                </a:rPr>
                <a:t>(3) Download records </a:t>
              </a:r>
              <a:endParaRPr lang="en-US" sz="2400" kern="0" spc="-41" dirty="0">
                <a:solidFill>
                  <a:srgbClr val="272525"/>
                </a:solidFill>
                <a:ea typeface="Source Sans Pro"/>
                <a:cs typeface="Calibri"/>
              </a:endParaRPr>
            </a:p>
            <a:p>
              <a:pPr>
                <a:lnSpc>
                  <a:spcPct val="125000"/>
                </a:lnSpc>
                <a:buSzPct val="100000"/>
              </a:pPr>
              <a:r>
                <a:rPr lang="en-US" sz="2400" kern="0" spc="-41" dirty="0">
                  <a:solidFill>
                    <a:srgbClr val="272525"/>
                  </a:solidFill>
                  <a:ea typeface="Source Sans Pro"/>
                </a:rPr>
                <a:t>       for local model training</a:t>
              </a:r>
            </a:p>
          </p:txBody>
        </p:sp>
      </p:grpSp>
      <p:pic>
        <p:nvPicPr>
          <p:cNvPr id="3" name="Picture 2" descr="A logo of a ship&#10;&#10;Description automatically generated">
            <a:extLst>
              <a:ext uri="{FF2B5EF4-FFF2-40B4-BE49-F238E27FC236}">
                <a16:creationId xmlns:a16="http://schemas.microsoft.com/office/drawing/2014/main" id="{DB99380D-2A5F-0F9C-E877-CE7B1AC87D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592" y="1288567"/>
            <a:ext cx="11581215" cy="2693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3117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E9AAAB-D237-B096-EB79-1D1BE9E445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">
            <a:extLst>
              <a:ext uri="{FF2B5EF4-FFF2-40B4-BE49-F238E27FC236}">
                <a16:creationId xmlns:a16="http://schemas.microsoft.com/office/drawing/2014/main" id="{BD7F5570-F34E-0E29-E8E2-81D5FE6454DD}"/>
              </a:ext>
            </a:extLst>
          </p:cNvPr>
          <p:cNvSpPr/>
          <p:nvPr/>
        </p:nvSpPr>
        <p:spPr>
          <a:xfrm>
            <a:off x="0" y="3445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4" name="Text 2">
            <a:extLst>
              <a:ext uri="{FF2B5EF4-FFF2-40B4-BE49-F238E27FC236}">
                <a16:creationId xmlns:a16="http://schemas.microsoft.com/office/drawing/2014/main" id="{142D08BA-B3F0-423B-74C0-D1DAB848BBC8}"/>
              </a:ext>
            </a:extLst>
          </p:cNvPr>
          <p:cNvSpPr/>
          <p:nvPr/>
        </p:nvSpPr>
        <p:spPr>
          <a:xfrm>
            <a:off x="527245" y="312342"/>
            <a:ext cx="9640012" cy="845406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ts val="5468"/>
              </a:lnSpc>
            </a:pPr>
            <a:r>
              <a:rPr lang="en-US" sz="4350" kern="0" spc="-131">
                <a:solidFill>
                  <a:srgbClr val="2C3F42"/>
                </a:solidFill>
                <a:latin typeface="Bitter"/>
              </a:rPr>
              <a:t>Data Integration - ETL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2A93989-3283-4B80-405F-A945644D6461}"/>
              </a:ext>
            </a:extLst>
          </p:cNvPr>
          <p:cNvGrpSpPr/>
          <p:nvPr/>
        </p:nvGrpSpPr>
        <p:grpSpPr>
          <a:xfrm>
            <a:off x="953464" y="3347133"/>
            <a:ext cx="2294887" cy="520518"/>
            <a:chOff x="5335999" y="1406749"/>
            <a:chExt cx="2294887" cy="520518"/>
          </a:xfrm>
        </p:grpSpPr>
        <p:sp>
          <p:nvSpPr>
            <p:cNvPr id="16" name="Text 13">
              <a:extLst>
                <a:ext uri="{FF2B5EF4-FFF2-40B4-BE49-F238E27FC236}">
                  <a16:creationId xmlns:a16="http://schemas.microsoft.com/office/drawing/2014/main" id="{79F43F3B-FF23-8029-53DB-4BA9A950EF25}"/>
                </a:ext>
              </a:extLst>
            </p:cNvPr>
            <p:cNvSpPr/>
            <p:nvPr/>
          </p:nvSpPr>
          <p:spPr>
            <a:xfrm>
              <a:off x="5899885" y="1427252"/>
              <a:ext cx="1731001" cy="500015"/>
            </a:xfrm>
            <a:prstGeom prst="rect">
              <a:avLst/>
            </a:prstGeom>
            <a:noFill/>
            <a:ln/>
          </p:spPr>
          <p:txBody>
            <a:bodyPr wrap="square" lIns="91440" tIns="45720" rIns="91440" bIns="45720" rtlCol="0" anchor="t"/>
            <a:lstStyle/>
            <a:p>
              <a:pPr>
                <a:lnSpc>
                  <a:spcPts val="3217"/>
                </a:lnSpc>
              </a:pPr>
              <a:r>
                <a:rPr lang="en-US" sz="2400" b="1" kern="0" spc="-51">
                  <a:solidFill>
                    <a:srgbClr val="272525"/>
                  </a:solidFill>
                  <a:latin typeface="adonis-web"/>
                  <a:ea typeface="adonis-web"/>
                  <a:cs typeface="adonis-web" pitchFamily="34" charset="-120"/>
                </a:rPr>
                <a:t>Transform</a:t>
              </a:r>
              <a:endParaRPr lang="en-US" sz="2400" b="1" kern="0" spc="-51">
                <a:solidFill>
                  <a:srgbClr val="272525"/>
                </a:solidFill>
                <a:latin typeface="adonis-web"/>
                <a:cs typeface="Calibri"/>
              </a:endParaRPr>
            </a:p>
          </p:txBody>
        </p:sp>
        <p:sp>
          <p:nvSpPr>
            <p:cNvPr id="24" name="Shape 3">
              <a:extLst>
                <a:ext uri="{FF2B5EF4-FFF2-40B4-BE49-F238E27FC236}">
                  <a16:creationId xmlns:a16="http://schemas.microsoft.com/office/drawing/2014/main" id="{99ECE793-CE27-BB45-F30C-E97C50FDD97B}"/>
                </a:ext>
              </a:extLst>
            </p:cNvPr>
            <p:cNvSpPr/>
            <p:nvPr/>
          </p:nvSpPr>
          <p:spPr>
            <a:xfrm>
              <a:off x="5335999" y="1406749"/>
              <a:ext cx="499943" cy="499943"/>
            </a:xfrm>
            <a:prstGeom prst="roundRect">
              <a:avLst>
                <a:gd name="adj" fmla="val 20000"/>
              </a:avLst>
            </a:prstGeom>
            <a:solidFill>
              <a:srgbClr val="FCE2CF"/>
            </a:solidFill>
            <a:ln w="7620">
              <a:solidFill>
                <a:srgbClr val="E2C8B5"/>
              </a:solidFill>
              <a:prstDash val="soli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" name="Text 4">
              <a:extLst>
                <a:ext uri="{FF2B5EF4-FFF2-40B4-BE49-F238E27FC236}">
                  <a16:creationId xmlns:a16="http://schemas.microsoft.com/office/drawing/2014/main" id="{D38D4CF9-A3F1-F51D-2AD7-ED2E7846843A}"/>
                </a:ext>
              </a:extLst>
            </p:cNvPr>
            <p:cNvSpPr/>
            <p:nvPr/>
          </p:nvSpPr>
          <p:spPr>
            <a:xfrm>
              <a:off x="5521736" y="1423708"/>
              <a:ext cx="128349" cy="416481"/>
            </a:xfrm>
            <a:prstGeom prst="rect">
              <a:avLst/>
            </a:prstGeom>
            <a:noFill/>
            <a:ln/>
          </p:spPr>
          <p:txBody>
            <a:bodyPr wrap="none" lIns="91440" tIns="45720" rIns="91440" bIns="45720" rtlCol="0" anchor="t"/>
            <a:lstStyle/>
            <a:p>
              <a:pPr marL="0" indent="0" algn="ctr">
                <a:lnSpc>
                  <a:spcPts val="3281"/>
                </a:lnSpc>
                <a:buNone/>
              </a:pPr>
              <a:r>
                <a:rPr lang="en-US" sz="2600" kern="0" spc="-79">
                  <a:solidFill>
                    <a:srgbClr val="2B2E3C"/>
                  </a:solidFill>
                  <a:latin typeface="Calibri"/>
                  <a:cs typeface="Calibri"/>
                </a:rPr>
                <a:t>2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CCD32CFC-9AF7-3284-22E3-991945EEDCA4}"/>
              </a:ext>
            </a:extLst>
          </p:cNvPr>
          <p:cNvGrpSpPr/>
          <p:nvPr/>
        </p:nvGrpSpPr>
        <p:grpSpPr>
          <a:xfrm>
            <a:off x="953464" y="5758963"/>
            <a:ext cx="1575799" cy="499943"/>
            <a:chOff x="9070430" y="1369278"/>
            <a:chExt cx="1575799" cy="499943"/>
          </a:xfrm>
        </p:grpSpPr>
        <p:sp>
          <p:nvSpPr>
            <p:cNvPr id="21" name="Text 18">
              <a:extLst>
                <a:ext uri="{FF2B5EF4-FFF2-40B4-BE49-F238E27FC236}">
                  <a16:creationId xmlns:a16="http://schemas.microsoft.com/office/drawing/2014/main" id="{74F46C85-AA5E-818A-CE00-4C3A60ADAD20}"/>
                </a:ext>
              </a:extLst>
            </p:cNvPr>
            <p:cNvSpPr/>
            <p:nvPr/>
          </p:nvSpPr>
          <p:spPr>
            <a:xfrm>
              <a:off x="9611110" y="1398511"/>
              <a:ext cx="1035119" cy="451033"/>
            </a:xfrm>
            <a:prstGeom prst="rect">
              <a:avLst/>
            </a:prstGeom>
            <a:noFill/>
            <a:ln/>
          </p:spPr>
          <p:txBody>
            <a:bodyPr wrap="none" lIns="91440" tIns="45720" rIns="91440" bIns="45720" rtlCol="0" anchor="t"/>
            <a:lstStyle/>
            <a:p>
              <a:pPr indent="0">
                <a:lnSpc>
                  <a:spcPts val="3217"/>
                </a:lnSpc>
                <a:buNone/>
              </a:pPr>
              <a:r>
                <a:rPr lang="en-US" sz="2400" b="1" kern="0" spc="-51">
                  <a:solidFill>
                    <a:srgbClr val="272525"/>
                  </a:solidFill>
                  <a:latin typeface="adonis-web"/>
                </a:rPr>
                <a:t>Load</a:t>
              </a:r>
            </a:p>
          </p:txBody>
        </p:sp>
        <p:sp>
          <p:nvSpPr>
            <p:cNvPr id="31" name="Shape 3">
              <a:extLst>
                <a:ext uri="{FF2B5EF4-FFF2-40B4-BE49-F238E27FC236}">
                  <a16:creationId xmlns:a16="http://schemas.microsoft.com/office/drawing/2014/main" id="{2095D5F8-9D11-8B17-1A45-95E89B1F9835}"/>
                </a:ext>
              </a:extLst>
            </p:cNvPr>
            <p:cNvSpPr/>
            <p:nvPr/>
          </p:nvSpPr>
          <p:spPr>
            <a:xfrm>
              <a:off x="9070430" y="1369278"/>
              <a:ext cx="499943" cy="499943"/>
            </a:xfrm>
            <a:prstGeom prst="roundRect">
              <a:avLst>
                <a:gd name="adj" fmla="val 20000"/>
              </a:avLst>
            </a:prstGeom>
            <a:solidFill>
              <a:srgbClr val="FCE2CF"/>
            </a:solidFill>
            <a:ln w="7620">
              <a:solidFill>
                <a:srgbClr val="E2C8B5"/>
              </a:solidFill>
              <a:prstDash val="soli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" name="Text 4">
              <a:extLst>
                <a:ext uri="{FF2B5EF4-FFF2-40B4-BE49-F238E27FC236}">
                  <a16:creationId xmlns:a16="http://schemas.microsoft.com/office/drawing/2014/main" id="{E33AD05E-4BDD-A5D2-D325-EC2928E0902B}"/>
                </a:ext>
              </a:extLst>
            </p:cNvPr>
            <p:cNvSpPr/>
            <p:nvPr/>
          </p:nvSpPr>
          <p:spPr>
            <a:xfrm>
              <a:off x="9256167" y="1372851"/>
              <a:ext cx="128349" cy="416481"/>
            </a:xfrm>
            <a:prstGeom prst="rect">
              <a:avLst/>
            </a:prstGeom>
            <a:noFill/>
            <a:ln/>
          </p:spPr>
          <p:txBody>
            <a:bodyPr wrap="none" lIns="91440" tIns="45720" rIns="91440" bIns="45720" rtlCol="0" anchor="t"/>
            <a:lstStyle/>
            <a:p>
              <a:pPr marL="0" indent="0" algn="ctr">
                <a:lnSpc>
                  <a:spcPts val="3281"/>
                </a:lnSpc>
                <a:buNone/>
              </a:pPr>
              <a:r>
                <a:rPr lang="en-US" sz="2600" kern="0" spc="-79">
                  <a:solidFill>
                    <a:srgbClr val="2B2E3C"/>
                  </a:solidFill>
                  <a:latin typeface="Calibri"/>
                  <a:cs typeface="Calibri"/>
                </a:rPr>
                <a:t>3</a:t>
              </a:r>
            </a:p>
          </p:txBody>
        </p:sp>
      </p:grpSp>
      <p:sp>
        <p:nvSpPr>
          <p:cNvPr id="7" name="Text 4">
            <a:extLst>
              <a:ext uri="{FF2B5EF4-FFF2-40B4-BE49-F238E27FC236}">
                <a16:creationId xmlns:a16="http://schemas.microsoft.com/office/drawing/2014/main" id="{60A0550F-F53B-4929-7721-70138F78F06E}"/>
              </a:ext>
            </a:extLst>
          </p:cNvPr>
          <p:cNvSpPr/>
          <p:nvPr/>
        </p:nvSpPr>
        <p:spPr>
          <a:xfrm>
            <a:off x="1542355" y="1220440"/>
            <a:ext cx="1802101" cy="38591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ts val="3217"/>
              </a:lnSpc>
            </a:pPr>
            <a:r>
              <a:rPr lang="en-US" sz="2400" b="1" kern="0" spc="-51">
                <a:solidFill>
                  <a:srgbClr val="272525"/>
                </a:solidFill>
                <a:latin typeface="adonis-web"/>
                <a:ea typeface="adonis-web"/>
              </a:rPr>
              <a:t>Extract</a:t>
            </a:r>
            <a:endParaRPr lang="en-US" sz="2400">
              <a:latin typeface="adonis-web"/>
              <a:ea typeface="adonis-web"/>
            </a:endParaRPr>
          </a:p>
        </p:txBody>
      </p:sp>
      <p:sp>
        <p:nvSpPr>
          <p:cNvPr id="17" name="Shape 3">
            <a:extLst>
              <a:ext uri="{FF2B5EF4-FFF2-40B4-BE49-F238E27FC236}">
                <a16:creationId xmlns:a16="http://schemas.microsoft.com/office/drawing/2014/main" id="{77F9B282-ED90-FD88-3529-7C5D289F0D45}"/>
              </a:ext>
            </a:extLst>
          </p:cNvPr>
          <p:cNvSpPr/>
          <p:nvPr/>
        </p:nvSpPr>
        <p:spPr>
          <a:xfrm>
            <a:off x="953464" y="1174186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3" name="Text 4">
            <a:extLst>
              <a:ext uri="{FF2B5EF4-FFF2-40B4-BE49-F238E27FC236}">
                <a16:creationId xmlns:a16="http://schemas.microsoft.com/office/drawing/2014/main" id="{59DB3B0E-1905-DF4A-F1EB-F8742371165F}"/>
              </a:ext>
            </a:extLst>
          </p:cNvPr>
          <p:cNvSpPr/>
          <p:nvPr/>
        </p:nvSpPr>
        <p:spPr>
          <a:xfrm>
            <a:off x="1139201" y="1215858"/>
            <a:ext cx="128349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kern="0" spc="-79">
                <a:solidFill>
                  <a:srgbClr val="2B2E3C"/>
                </a:solidFill>
                <a:latin typeface="Calibri"/>
                <a:ea typeface="Bitter" pitchFamily="34" charset="-122"/>
                <a:cs typeface="Calibri"/>
              </a:rPr>
              <a:t>1</a:t>
            </a:r>
            <a:endParaRPr lang="en-US" sz="2624">
              <a:latin typeface="Calibri"/>
              <a:cs typeface="Calibri"/>
            </a:endParaRPr>
          </a:p>
        </p:txBody>
      </p:sp>
      <p:sp>
        <p:nvSpPr>
          <p:cNvPr id="42" name="Text 5">
            <a:extLst>
              <a:ext uri="{FF2B5EF4-FFF2-40B4-BE49-F238E27FC236}">
                <a16:creationId xmlns:a16="http://schemas.microsoft.com/office/drawing/2014/main" id="{B6F436C0-161C-4016-F9B9-6CCF264EC3E3}"/>
              </a:ext>
            </a:extLst>
          </p:cNvPr>
          <p:cNvSpPr/>
          <p:nvPr/>
        </p:nvSpPr>
        <p:spPr>
          <a:xfrm>
            <a:off x="3357211" y="1266320"/>
            <a:ext cx="4248953" cy="1600905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>
              <a:lnSpc>
                <a:spcPts val="2635"/>
              </a:lnSpc>
            </a:pPr>
            <a:r>
              <a:rPr lang="en-US" sz="2400" kern="0" spc="-41">
                <a:solidFill>
                  <a:srgbClr val="272525"/>
                </a:solidFill>
                <a:ea typeface="+mn-lt"/>
                <a:cs typeface="+mn-lt"/>
              </a:rPr>
              <a:t>Realtime data</a:t>
            </a:r>
          </a:p>
          <a:p>
            <a:pPr marL="285750" indent="-285750">
              <a:lnSpc>
                <a:spcPts val="2635"/>
              </a:lnSpc>
              <a:buFontTx/>
              <a:buChar char="-"/>
            </a:pPr>
            <a:r>
              <a:rPr lang="en-US" err="1">
                <a:solidFill>
                  <a:srgbClr val="000000"/>
                </a:solidFill>
                <a:ea typeface="+mn-lt"/>
                <a:cs typeface="+mn-lt"/>
              </a:rPr>
              <a:t>RainfallValue</a:t>
            </a:r>
            <a:r>
              <a:rPr lang="en-US">
                <a:solidFill>
                  <a:srgbClr val="000000"/>
                </a:solidFill>
                <a:ea typeface="+mn-lt"/>
                <a:cs typeface="+mn-lt"/>
              </a:rPr>
              <a:t>, </a:t>
            </a:r>
            <a:r>
              <a:rPr lang="en-US" err="1">
                <a:solidFill>
                  <a:srgbClr val="000000"/>
                </a:solidFill>
                <a:ea typeface="+mn-lt"/>
                <a:cs typeface="+mn-lt"/>
              </a:rPr>
              <a:t>SpeedBand</a:t>
            </a:r>
            <a:endParaRPr lang="en-US">
              <a:solidFill>
                <a:srgbClr val="000000"/>
              </a:solidFill>
              <a:ea typeface="+mn-lt"/>
              <a:cs typeface="+mn-lt"/>
            </a:endParaRPr>
          </a:p>
          <a:p>
            <a:pPr marL="285750" indent="-285750">
              <a:lnSpc>
                <a:spcPts val="2635"/>
              </a:lnSpc>
              <a:buFontTx/>
              <a:buChar char="-"/>
            </a:pPr>
            <a:r>
              <a:rPr lang="en-US">
                <a:solidFill>
                  <a:srgbClr val="000000"/>
                </a:solidFill>
                <a:ea typeface="+mn-lt"/>
                <a:cs typeface="+mn-lt"/>
              </a:rPr>
              <a:t>Getting hourly data from API using Kafka</a:t>
            </a:r>
          </a:p>
          <a:p>
            <a:pPr marL="285750" indent="-285750">
              <a:lnSpc>
                <a:spcPts val="2635"/>
              </a:lnSpc>
              <a:buFontTx/>
              <a:buChar char="-"/>
            </a:pPr>
            <a:r>
              <a:rPr lang="en-US">
                <a:solidFill>
                  <a:srgbClr val="000000"/>
                </a:solidFill>
                <a:ea typeface="+mn-lt"/>
                <a:cs typeface="+mn-lt"/>
              </a:rPr>
              <a:t>From Mar 30th to Apr 05th</a:t>
            </a:r>
          </a:p>
          <a:p>
            <a:pPr>
              <a:lnSpc>
                <a:spcPts val="2635"/>
              </a:lnSpc>
            </a:pPr>
            <a:endParaRPr lang="en-US">
              <a:solidFill>
                <a:srgbClr val="000000"/>
              </a:solidFill>
              <a:ea typeface="+mn-lt"/>
              <a:cs typeface="+mn-lt"/>
            </a:endParaRPr>
          </a:p>
          <a:p>
            <a:pPr>
              <a:lnSpc>
                <a:spcPts val="2635"/>
              </a:lnSpc>
            </a:pPr>
            <a:endParaRPr lang="en-US">
              <a:solidFill>
                <a:srgbClr val="000000"/>
              </a:solidFill>
              <a:ea typeface="+mn-lt"/>
              <a:cs typeface="+mn-lt"/>
            </a:endParaRPr>
          </a:p>
        </p:txBody>
      </p:sp>
      <p:sp>
        <p:nvSpPr>
          <p:cNvPr id="8" name="Text 5">
            <a:extLst>
              <a:ext uri="{FF2B5EF4-FFF2-40B4-BE49-F238E27FC236}">
                <a16:creationId xmlns:a16="http://schemas.microsoft.com/office/drawing/2014/main" id="{A28B12C8-5A45-CF58-6EF2-EAB24C82FACD}"/>
              </a:ext>
            </a:extLst>
          </p:cNvPr>
          <p:cNvSpPr/>
          <p:nvPr/>
        </p:nvSpPr>
        <p:spPr>
          <a:xfrm>
            <a:off x="8002938" y="1226564"/>
            <a:ext cx="5493454" cy="1627409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>
              <a:lnSpc>
                <a:spcPts val="2635"/>
              </a:lnSpc>
            </a:pPr>
            <a:r>
              <a:rPr lang="en-US" sz="2400" kern="0" spc="-41">
                <a:solidFill>
                  <a:srgbClr val="272525"/>
                </a:solidFill>
                <a:ea typeface="+mn-lt"/>
                <a:cs typeface="+mn-lt"/>
              </a:rPr>
              <a:t>Local data</a:t>
            </a:r>
          </a:p>
          <a:p>
            <a:pPr marL="285750" indent="-285750">
              <a:lnSpc>
                <a:spcPts val="2635"/>
              </a:lnSpc>
              <a:buFontTx/>
              <a:buChar char="-"/>
            </a:pPr>
            <a:r>
              <a:rPr lang="en-US" err="1">
                <a:solidFill>
                  <a:srgbClr val="000000"/>
                </a:solidFill>
                <a:ea typeface="+mn-lt"/>
                <a:cs typeface="+mn-lt"/>
              </a:rPr>
              <a:t>PassengerVolume</a:t>
            </a:r>
            <a:r>
              <a:rPr lang="en-US">
                <a:solidFill>
                  <a:srgbClr val="000000"/>
                </a:solidFill>
                <a:ea typeface="+mn-lt"/>
                <a:cs typeface="+mn-lt"/>
              </a:rPr>
              <a:t>, </a:t>
            </a:r>
            <a:r>
              <a:rPr lang="en-US" err="1">
                <a:solidFill>
                  <a:srgbClr val="000000"/>
                </a:solidFill>
                <a:ea typeface="+mn-lt"/>
                <a:cs typeface="+mn-lt"/>
              </a:rPr>
              <a:t>BusStop</a:t>
            </a:r>
            <a:r>
              <a:rPr lang="en-US">
                <a:solidFill>
                  <a:srgbClr val="000000"/>
                </a:solidFill>
                <a:ea typeface="+mn-lt"/>
                <a:cs typeface="+mn-lt"/>
              </a:rPr>
              <a:t>, </a:t>
            </a:r>
            <a:r>
              <a:rPr lang="en-US" err="1">
                <a:solidFill>
                  <a:srgbClr val="000000"/>
                </a:solidFill>
                <a:ea typeface="+mn-lt"/>
                <a:cs typeface="+mn-lt"/>
              </a:rPr>
              <a:t>BusRoutes</a:t>
            </a:r>
            <a:endParaRPr lang="en-US">
              <a:solidFill>
                <a:srgbClr val="000000"/>
              </a:solidFill>
              <a:ea typeface="+mn-lt"/>
              <a:cs typeface="+mn-lt"/>
            </a:endParaRPr>
          </a:p>
          <a:p>
            <a:pPr marL="285750" indent="-285750">
              <a:lnSpc>
                <a:spcPts val="2635"/>
              </a:lnSpc>
              <a:buFontTx/>
              <a:buChar char="-"/>
            </a:pPr>
            <a:r>
              <a:rPr lang="en-US">
                <a:solidFill>
                  <a:srgbClr val="000000"/>
                </a:solidFill>
                <a:ea typeface="+mn-lt"/>
                <a:cs typeface="+mn-lt"/>
              </a:rPr>
              <a:t>Getting data from API using Python</a:t>
            </a:r>
          </a:p>
          <a:p>
            <a:pPr marL="285750" indent="-285750">
              <a:lnSpc>
                <a:spcPts val="2635"/>
              </a:lnSpc>
              <a:buFontTx/>
              <a:buChar char="-"/>
            </a:pPr>
            <a:r>
              <a:rPr lang="en-US">
                <a:solidFill>
                  <a:srgbClr val="000000"/>
                </a:solidFill>
                <a:ea typeface="+mn-lt"/>
                <a:cs typeface="+mn-lt"/>
              </a:rPr>
              <a:t>From Mar 30th to Apr 05th</a:t>
            </a:r>
          </a:p>
          <a:p>
            <a:pPr marL="285750" indent="-285750">
              <a:lnSpc>
                <a:spcPts val="2635"/>
              </a:lnSpc>
              <a:buFontTx/>
              <a:buChar char="-"/>
            </a:pPr>
            <a:r>
              <a:rPr lang="en-US">
                <a:solidFill>
                  <a:srgbClr val="000000"/>
                </a:solidFill>
                <a:ea typeface="+mn-lt"/>
                <a:cs typeface="+mn-lt"/>
              </a:rPr>
              <a:t>Select Route 10, operating from 6 a.m. to 12 a.m.</a:t>
            </a:r>
          </a:p>
          <a:p>
            <a:pPr>
              <a:lnSpc>
                <a:spcPts val="2635"/>
              </a:lnSpc>
            </a:pPr>
            <a:endParaRPr lang="en-US">
              <a:solidFill>
                <a:srgbClr val="000000"/>
              </a:solidFill>
              <a:ea typeface="+mn-lt"/>
              <a:cs typeface="+mn-lt"/>
            </a:endParaRPr>
          </a:p>
          <a:p>
            <a:pPr>
              <a:lnSpc>
                <a:spcPts val="2635"/>
              </a:lnSpc>
            </a:pPr>
            <a:endParaRPr lang="en-US">
              <a:solidFill>
                <a:srgbClr val="000000"/>
              </a:solidFill>
              <a:ea typeface="+mn-lt"/>
              <a:cs typeface="+mn-lt"/>
            </a:endParaRPr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47BD1A2D-A521-0709-12CE-B428C6839F45}"/>
              </a:ext>
            </a:extLst>
          </p:cNvPr>
          <p:cNvSpPr/>
          <p:nvPr/>
        </p:nvSpPr>
        <p:spPr>
          <a:xfrm>
            <a:off x="1633554" y="2051291"/>
            <a:ext cx="521817" cy="784487"/>
          </a:xfrm>
          <a:prstGeom prst="downArrow">
            <a:avLst>
              <a:gd name="adj1" fmla="val 45508"/>
              <a:gd name="adj2" fmla="val 50000"/>
            </a:avLst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8" name="Text 5">
            <a:extLst>
              <a:ext uri="{FF2B5EF4-FFF2-40B4-BE49-F238E27FC236}">
                <a16:creationId xmlns:a16="http://schemas.microsoft.com/office/drawing/2014/main" id="{E4F093B1-C4F4-5ECE-2E1B-A3BE5073DE5E}"/>
              </a:ext>
            </a:extLst>
          </p:cNvPr>
          <p:cNvSpPr/>
          <p:nvPr/>
        </p:nvSpPr>
        <p:spPr>
          <a:xfrm>
            <a:off x="6403241" y="3445114"/>
            <a:ext cx="3018056" cy="1600905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>
              <a:lnSpc>
                <a:spcPts val="2635"/>
              </a:lnSpc>
            </a:pPr>
            <a:r>
              <a:rPr lang="en-US" sz="2400" kern="0" spc="-41">
                <a:solidFill>
                  <a:srgbClr val="272525"/>
                </a:solidFill>
                <a:ea typeface="+mn-lt"/>
                <a:cs typeface="+mn-lt"/>
              </a:rPr>
              <a:t>Calculate Data</a:t>
            </a:r>
          </a:p>
          <a:p>
            <a:pPr marL="285750" indent="-285750">
              <a:lnSpc>
                <a:spcPts val="2635"/>
              </a:lnSpc>
              <a:buFontTx/>
              <a:buChar char="-"/>
            </a:pPr>
            <a:r>
              <a:rPr lang="en-US">
                <a:solidFill>
                  <a:srgbClr val="000000"/>
                </a:solidFill>
                <a:ea typeface="+mn-lt"/>
                <a:cs typeface="+mn-lt"/>
              </a:rPr>
              <a:t>Speed, Latitude, Longitude</a:t>
            </a:r>
          </a:p>
          <a:p>
            <a:pPr marL="285750" indent="-285750">
              <a:lnSpc>
                <a:spcPts val="2635"/>
              </a:lnSpc>
              <a:buFontTx/>
              <a:buChar char="-"/>
            </a:pPr>
            <a:r>
              <a:rPr lang="en-US">
                <a:solidFill>
                  <a:srgbClr val="000000"/>
                </a:solidFill>
                <a:latin typeface="Calibri" panose="020F0502020204030204"/>
                <a:ea typeface="等线"/>
                <a:cs typeface="+mn-lt"/>
              </a:rPr>
              <a:t>Bus stop interval distance</a:t>
            </a:r>
          </a:p>
          <a:p>
            <a:pPr marL="285750" indent="-285750">
              <a:lnSpc>
                <a:spcPts val="2635"/>
              </a:lnSpc>
              <a:buFontTx/>
              <a:buChar char="-"/>
            </a:pPr>
            <a:r>
              <a:rPr lang="en-US">
                <a:solidFill>
                  <a:srgbClr val="000000"/>
                </a:solidFill>
                <a:latin typeface="Calibri" panose="020F0502020204030204"/>
                <a:ea typeface="等线"/>
                <a:cs typeface="+mn-lt"/>
              </a:rPr>
              <a:t>Bus</a:t>
            </a:r>
            <a:r>
              <a:rPr lang="en-US">
                <a:ea typeface="等线"/>
                <a:cs typeface="Calibri"/>
              </a:rPr>
              <a:t> stop interval</a:t>
            </a:r>
          </a:p>
          <a:p>
            <a:pPr marL="285750" indent="-285750">
              <a:lnSpc>
                <a:spcPts val="2635"/>
              </a:lnSpc>
              <a:buChar char="-"/>
            </a:pPr>
            <a:endParaRPr lang="en-US">
              <a:solidFill>
                <a:srgbClr val="000000"/>
              </a:solidFill>
              <a:ea typeface="+mn-lt"/>
              <a:cs typeface="+mn-lt"/>
            </a:endParaRPr>
          </a:p>
          <a:p>
            <a:pPr>
              <a:lnSpc>
                <a:spcPts val="2635"/>
              </a:lnSpc>
            </a:pPr>
            <a:endParaRPr lang="en-US">
              <a:solidFill>
                <a:srgbClr val="000000"/>
              </a:solidFill>
              <a:ea typeface="+mn-lt"/>
              <a:cs typeface="+mn-lt"/>
            </a:endParaRPr>
          </a:p>
          <a:p>
            <a:pPr>
              <a:lnSpc>
                <a:spcPts val="2635"/>
              </a:lnSpc>
            </a:pPr>
            <a:endParaRPr lang="en-US">
              <a:solidFill>
                <a:srgbClr val="000000"/>
              </a:solidFill>
              <a:ea typeface="+mn-lt"/>
              <a:cs typeface="+mn-lt"/>
            </a:endParaRPr>
          </a:p>
        </p:txBody>
      </p:sp>
      <p:sp>
        <p:nvSpPr>
          <p:cNvPr id="20" name="Text 5">
            <a:extLst>
              <a:ext uri="{FF2B5EF4-FFF2-40B4-BE49-F238E27FC236}">
                <a16:creationId xmlns:a16="http://schemas.microsoft.com/office/drawing/2014/main" id="{0C089DF0-BB7B-4306-88D7-FBE89DACA18D}"/>
              </a:ext>
            </a:extLst>
          </p:cNvPr>
          <p:cNvSpPr/>
          <p:nvPr/>
        </p:nvSpPr>
        <p:spPr>
          <a:xfrm>
            <a:off x="9619680" y="3445114"/>
            <a:ext cx="1872684" cy="1600905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>
              <a:lnSpc>
                <a:spcPts val="2635"/>
              </a:lnSpc>
            </a:pPr>
            <a:r>
              <a:rPr lang="en-US" sz="2400" kern="0" spc="-41">
                <a:solidFill>
                  <a:srgbClr val="272525"/>
                </a:solidFill>
                <a:ea typeface="+mn-lt"/>
                <a:cs typeface="+mn-lt"/>
              </a:rPr>
              <a:t>Data Encode</a:t>
            </a:r>
          </a:p>
          <a:p>
            <a:pPr marL="285750" indent="-285750">
              <a:lnSpc>
                <a:spcPts val="2635"/>
              </a:lnSpc>
              <a:buFontTx/>
              <a:buChar char="-"/>
            </a:pPr>
            <a:r>
              <a:rPr lang="en-US">
                <a:solidFill>
                  <a:srgbClr val="000000"/>
                </a:solidFill>
                <a:ea typeface="+mn-lt"/>
                <a:cs typeface="+mn-lt"/>
              </a:rPr>
              <a:t>Day type</a:t>
            </a:r>
          </a:p>
          <a:p>
            <a:pPr marL="285750" indent="-285750">
              <a:lnSpc>
                <a:spcPts val="2635"/>
              </a:lnSpc>
              <a:buFontTx/>
              <a:buChar char="-"/>
            </a:pPr>
            <a:r>
              <a:rPr lang="en-US">
                <a:solidFill>
                  <a:srgbClr val="000000"/>
                </a:solidFill>
                <a:ea typeface="+mn-lt"/>
                <a:cs typeface="+mn-lt"/>
              </a:rPr>
              <a:t>Time per hour</a:t>
            </a:r>
          </a:p>
        </p:txBody>
      </p:sp>
      <p:sp>
        <p:nvSpPr>
          <p:cNvPr id="36" name="Text 5">
            <a:extLst>
              <a:ext uri="{FF2B5EF4-FFF2-40B4-BE49-F238E27FC236}">
                <a16:creationId xmlns:a16="http://schemas.microsoft.com/office/drawing/2014/main" id="{C51B964D-0676-CA47-D040-978DD144F7E1}"/>
              </a:ext>
            </a:extLst>
          </p:cNvPr>
          <p:cNvSpPr/>
          <p:nvPr/>
        </p:nvSpPr>
        <p:spPr>
          <a:xfrm>
            <a:off x="11690748" y="3445114"/>
            <a:ext cx="2286507" cy="913591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>
              <a:lnSpc>
                <a:spcPts val="2635"/>
              </a:lnSpc>
            </a:pPr>
            <a:r>
              <a:rPr lang="en-US" sz="2400" kern="0" spc="-41">
                <a:solidFill>
                  <a:srgbClr val="272525"/>
                </a:solidFill>
                <a:ea typeface="+mn-lt"/>
                <a:cs typeface="+mn-lt"/>
              </a:rPr>
              <a:t>Clean Data </a:t>
            </a:r>
          </a:p>
          <a:p>
            <a:pPr marL="285750" indent="-285750">
              <a:lnSpc>
                <a:spcPts val="2635"/>
              </a:lnSpc>
              <a:buFontTx/>
              <a:buChar char="-"/>
            </a:pPr>
            <a:r>
              <a:rPr lang="en-US">
                <a:solidFill>
                  <a:srgbClr val="000000"/>
                </a:solidFill>
                <a:ea typeface="+mn-lt"/>
                <a:cs typeface="+mn-lt"/>
              </a:rPr>
              <a:t>Drop missing value</a:t>
            </a:r>
          </a:p>
          <a:p>
            <a:pPr>
              <a:lnSpc>
                <a:spcPts val="2635"/>
              </a:lnSpc>
            </a:pPr>
            <a:endParaRPr lang="en-US">
              <a:solidFill>
                <a:srgbClr val="000000"/>
              </a:solidFill>
              <a:ea typeface="+mn-lt"/>
              <a:cs typeface="+mn-lt"/>
            </a:endParaRPr>
          </a:p>
        </p:txBody>
      </p:sp>
      <p:sp>
        <p:nvSpPr>
          <p:cNvPr id="37" name="Text 5">
            <a:extLst>
              <a:ext uri="{FF2B5EF4-FFF2-40B4-BE49-F238E27FC236}">
                <a16:creationId xmlns:a16="http://schemas.microsoft.com/office/drawing/2014/main" id="{E05548D3-1A65-08CA-A274-16C01DFEA222}"/>
              </a:ext>
            </a:extLst>
          </p:cNvPr>
          <p:cNvSpPr/>
          <p:nvPr/>
        </p:nvSpPr>
        <p:spPr>
          <a:xfrm>
            <a:off x="6403241" y="5763144"/>
            <a:ext cx="3241915" cy="1600905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>
              <a:lnSpc>
                <a:spcPts val="2635"/>
              </a:lnSpc>
            </a:pPr>
            <a:r>
              <a:rPr lang="en-US" sz="2400" kern="0" spc="-41">
                <a:solidFill>
                  <a:srgbClr val="272525"/>
                </a:solidFill>
                <a:ea typeface="+mn-lt"/>
                <a:cs typeface="+mn-lt"/>
              </a:rPr>
              <a:t>Divide </a:t>
            </a:r>
            <a:r>
              <a:rPr lang="en-US" altLang="zh-CN" sz="2400" kern="0" spc="-41">
                <a:solidFill>
                  <a:srgbClr val="272525"/>
                </a:solidFill>
                <a:ea typeface="+mn-lt"/>
                <a:cs typeface="+mn-lt"/>
              </a:rPr>
              <a:t>Data</a:t>
            </a:r>
            <a:r>
              <a:rPr lang="en-US" sz="2400" kern="0" spc="-41">
                <a:solidFill>
                  <a:srgbClr val="272525"/>
                </a:solidFill>
                <a:ea typeface="+mn-lt"/>
                <a:cs typeface="+mn-lt"/>
              </a:rPr>
              <a:t>set</a:t>
            </a:r>
          </a:p>
          <a:p>
            <a:pPr marL="285750" indent="-285750">
              <a:lnSpc>
                <a:spcPts val="2635"/>
              </a:lnSpc>
              <a:buFontTx/>
              <a:buChar char="-"/>
            </a:pPr>
            <a:r>
              <a:rPr lang="en-US">
                <a:solidFill>
                  <a:srgbClr val="000000"/>
                </a:solidFill>
                <a:ea typeface="+mn-lt"/>
                <a:cs typeface="+mn-lt"/>
              </a:rPr>
              <a:t>70% for training</a:t>
            </a:r>
          </a:p>
          <a:p>
            <a:pPr marL="285750" indent="-285750">
              <a:lnSpc>
                <a:spcPts val="2635"/>
              </a:lnSpc>
              <a:buFontTx/>
              <a:buChar char="-"/>
            </a:pPr>
            <a:r>
              <a:rPr lang="en-US">
                <a:solidFill>
                  <a:srgbClr val="000000"/>
                </a:solidFill>
                <a:ea typeface="+mn-lt"/>
                <a:cs typeface="+mn-lt"/>
              </a:rPr>
              <a:t>30% for testing</a:t>
            </a:r>
          </a:p>
          <a:p>
            <a:pPr>
              <a:lnSpc>
                <a:spcPts val="2635"/>
              </a:lnSpc>
            </a:pPr>
            <a:endParaRPr lang="en-US">
              <a:solidFill>
                <a:srgbClr val="000000"/>
              </a:solidFill>
              <a:ea typeface="+mn-lt"/>
              <a:cs typeface="+mn-lt"/>
            </a:endParaRPr>
          </a:p>
          <a:p>
            <a:pPr>
              <a:lnSpc>
                <a:spcPts val="2635"/>
              </a:lnSpc>
            </a:pPr>
            <a:endParaRPr lang="en-US">
              <a:solidFill>
                <a:srgbClr val="000000"/>
              </a:solidFill>
              <a:ea typeface="+mn-lt"/>
              <a:cs typeface="+mn-lt"/>
            </a:endParaRPr>
          </a:p>
        </p:txBody>
      </p:sp>
      <p:sp>
        <p:nvSpPr>
          <p:cNvPr id="15" name="Text 5">
            <a:extLst>
              <a:ext uri="{FF2B5EF4-FFF2-40B4-BE49-F238E27FC236}">
                <a16:creationId xmlns:a16="http://schemas.microsoft.com/office/drawing/2014/main" id="{8386D820-20B8-8254-E7B7-C2552B4634D6}"/>
              </a:ext>
            </a:extLst>
          </p:cNvPr>
          <p:cNvSpPr/>
          <p:nvPr/>
        </p:nvSpPr>
        <p:spPr>
          <a:xfrm>
            <a:off x="3344600" y="3445114"/>
            <a:ext cx="2860400" cy="1600905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>
              <a:lnSpc>
                <a:spcPts val="2635"/>
              </a:lnSpc>
            </a:pPr>
            <a:r>
              <a:rPr lang="en-US" sz="2400" kern="0" spc="-41">
                <a:solidFill>
                  <a:srgbClr val="272525"/>
                </a:solidFill>
                <a:ea typeface="+mn-lt"/>
                <a:cs typeface="+mn-lt"/>
              </a:rPr>
              <a:t>Merge Data &amp; Table</a:t>
            </a:r>
          </a:p>
          <a:p>
            <a:pPr marL="285750" indent="-285750">
              <a:lnSpc>
                <a:spcPts val="2635"/>
              </a:lnSpc>
              <a:buFontTx/>
              <a:buChar char="-"/>
            </a:pPr>
            <a:r>
              <a:rPr lang="en-US" altLang="zh-CN">
                <a:solidFill>
                  <a:srgbClr val="000000"/>
                </a:solidFill>
                <a:ea typeface="+mn-lt"/>
                <a:cs typeface="+mn-lt"/>
              </a:rPr>
              <a:t>Rainfall</a:t>
            </a:r>
            <a:r>
              <a:rPr lang="en-SG" altLang="zh-CN">
                <a:solidFill>
                  <a:srgbClr val="000000"/>
                </a:solidFill>
                <a:ea typeface="+mn-lt"/>
                <a:cs typeface="+mn-lt"/>
              </a:rPr>
              <a:t> station and value</a:t>
            </a:r>
          </a:p>
          <a:p>
            <a:pPr marL="285750" indent="-285750">
              <a:lnSpc>
                <a:spcPts val="2635"/>
              </a:lnSpc>
              <a:buFontTx/>
              <a:buChar char="-"/>
            </a:pPr>
            <a:r>
              <a:rPr lang="en-SG" altLang="zh-CN">
                <a:solidFill>
                  <a:srgbClr val="000000"/>
                </a:solidFill>
                <a:ea typeface="+mn-lt"/>
                <a:cs typeface="+mn-lt"/>
              </a:rPr>
              <a:t>Speed band</a:t>
            </a:r>
          </a:p>
          <a:p>
            <a:pPr marL="285750" indent="-285750">
              <a:lnSpc>
                <a:spcPts val="2635"/>
              </a:lnSpc>
              <a:buFontTx/>
              <a:buChar char="-"/>
            </a:pPr>
            <a:r>
              <a:rPr lang="en-SG" altLang="zh-CN">
                <a:solidFill>
                  <a:srgbClr val="000000"/>
                </a:solidFill>
                <a:ea typeface="+mn-lt"/>
                <a:cs typeface="+mn-lt"/>
              </a:rPr>
              <a:t>Bus info, bus routes </a:t>
            </a:r>
          </a:p>
          <a:p>
            <a:pPr>
              <a:lnSpc>
                <a:spcPts val="2635"/>
              </a:lnSpc>
            </a:pPr>
            <a:r>
              <a:rPr lang="en-SG" altLang="zh-CN">
                <a:solidFill>
                  <a:srgbClr val="000000"/>
                </a:solidFill>
                <a:ea typeface="+mn-lt"/>
                <a:cs typeface="+mn-lt"/>
              </a:rPr>
              <a:t>      and passenger volume</a:t>
            </a:r>
          </a:p>
          <a:p>
            <a:pPr marL="285750" indent="-285750">
              <a:lnSpc>
                <a:spcPts val="2635"/>
              </a:lnSpc>
              <a:buFontTx/>
              <a:buChar char="-"/>
            </a:pPr>
            <a:endParaRPr lang="en-SG" altLang="zh-CN">
              <a:solidFill>
                <a:srgbClr val="000000"/>
              </a:solidFill>
              <a:ea typeface="+mn-lt"/>
              <a:cs typeface="+mn-lt"/>
            </a:endParaRPr>
          </a:p>
          <a:p>
            <a:pPr marL="285750" indent="-285750">
              <a:lnSpc>
                <a:spcPts val="2635"/>
              </a:lnSpc>
              <a:buFontTx/>
              <a:buChar char="-"/>
            </a:pPr>
            <a:endParaRPr lang="en-US">
              <a:solidFill>
                <a:srgbClr val="000000"/>
              </a:solidFill>
              <a:ea typeface="+mn-lt"/>
              <a:cs typeface="+mn-lt"/>
            </a:endParaRPr>
          </a:p>
        </p:txBody>
      </p:sp>
      <p:sp>
        <p:nvSpPr>
          <p:cNvPr id="41" name="Arrow: Down 40">
            <a:extLst>
              <a:ext uri="{FF2B5EF4-FFF2-40B4-BE49-F238E27FC236}">
                <a16:creationId xmlns:a16="http://schemas.microsoft.com/office/drawing/2014/main" id="{3AB4F98D-3898-85E4-95AD-10477933875A}"/>
              </a:ext>
            </a:extLst>
          </p:cNvPr>
          <p:cNvSpPr/>
          <p:nvPr/>
        </p:nvSpPr>
        <p:spPr>
          <a:xfrm>
            <a:off x="1633553" y="4389716"/>
            <a:ext cx="521817" cy="784487"/>
          </a:xfrm>
          <a:prstGeom prst="downArrow">
            <a:avLst>
              <a:gd name="adj1" fmla="val 45508"/>
              <a:gd name="adj2" fmla="val 50000"/>
            </a:avLst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" name="Text 5">
            <a:extLst>
              <a:ext uri="{FF2B5EF4-FFF2-40B4-BE49-F238E27FC236}">
                <a16:creationId xmlns:a16="http://schemas.microsoft.com/office/drawing/2014/main" id="{A034AD86-6A2E-8250-9C1C-DF2365EC4989}"/>
              </a:ext>
            </a:extLst>
          </p:cNvPr>
          <p:cNvSpPr/>
          <p:nvPr/>
        </p:nvSpPr>
        <p:spPr>
          <a:xfrm>
            <a:off x="3346889" y="5763143"/>
            <a:ext cx="3241915" cy="1600905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>
              <a:lnSpc>
                <a:spcPts val="2635"/>
              </a:lnSpc>
            </a:pPr>
            <a:r>
              <a:rPr lang="en-US" sz="2400" kern="0" spc="-41">
                <a:solidFill>
                  <a:srgbClr val="272525"/>
                </a:solidFill>
                <a:ea typeface="+mn-lt"/>
                <a:cs typeface="+mn-lt"/>
              </a:rPr>
              <a:t>Load Data into Python</a:t>
            </a:r>
          </a:p>
          <a:p>
            <a:pPr marL="285750" indent="-285750">
              <a:lnSpc>
                <a:spcPts val="2635"/>
              </a:lnSpc>
              <a:buFontTx/>
              <a:buChar char="-"/>
            </a:pPr>
            <a:r>
              <a:rPr lang="en-US">
                <a:solidFill>
                  <a:srgbClr val="000000"/>
                </a:solidFill>
                <a:ea typeface="+mn-lt"/>
                <a:cs typeface="+mn-lt"/>
              </a:rPr>
              <a:t>Pandas</a:t>
            </a:r>
          </a:p>
          <a:p>
            <a:pPr marL="285750" indent="-285750">
              <a:lnSpc>
                <a:spcPts val="2635"/>
              </a:lnSpc>
              <a:buFontTx/>
              <a:buChar char="-"/>
            </a:pPr>
            <a:r>
              <a:rPr lang="en-US">
                <a:solidFill>
                  <a:srgbClr val="000000"/>
                </a:solidFill>
                <a:ea typeface="+mn-lt"/>
                <a:cs typeface="+mn-lt"/>
              </a:rPr>
              <a:t>Integrate into one table</a:t>
            </a:r>
          </a:p>
          <a:p>
            <a:pPr>
              <a:lnSpc>
                <a:spcPts val="2635"/>
              </a:lnSpc>
            </a:pPr>
            <a:r>
              <a:rPr lang="en-US">
                <a:solidFill>
                  <a:srgbClr val="000000"/>
                </a:solidFill>
                <a:ea typeface="+mn-lt"/>
                <a:cs typeface="+mn-lt"/>
              </a:rPr>
              <a:t>      "</a:t>
            </a:r>
            <a:r>
              <a:rPr lang="en-US" err="1">
                <a:solidFill>
                  <a:srgbClr val="000000"/>
                </a:solidFill>
                <a:ea typeface="+mn-lt"/>
                <a:cs typeface="+mn-lt"/>
              </a:rPr>
              <a:t>merged_data</a:t>
            </a:r>
            <a:r>
              <a:rPr lang="en-US">
                <a:solidFill>
                  <a:srgbClr val="000000"/>
                </a:solidFill>
                <a:ea typeface="+mn-lt"/>
                <a:cs typeface="+mn-lt"/>
              </a:rPr>
              <a:t>"</a:t>
            </a:r>
          </a:p>
          <a:p>
            <a:pPr>
              <a:lnSpc>
                <a:spcPts val="2635"/>
              </a:lnSpc>
            </a:pPr>
            <a:endParaRPr lang="en-US">
              <a:solidFill>
                <a:srgbClr val="000000"/>
              </a:solidFill>
              <a:ea typeface="+mn-lt"/>
              <a:cs typeface="+mn-lt"/>
            </a:endParaRPr>
          </a:p>
          <a:p>
            <a:pPr>
              <a:lnSpc>
                <a:spcPts val="2635"/>
              </a:lnSpc>
            </a:pPr>
            <a:endParaRPr lang="en-US">
              <a:solidFill>
                <a:srgbClr val="000000"/>
              </a:solidFill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964290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30791"/>
          </a:xfrm>
          <a:prstGeom prst="rect">
            <a:avLst/>
          </a:prstGeom>
          <a:solidFill>
            <a:srgbClr val="FFF8F0"/>
          </a:solidFill>
          <a:ln/>
        </p:spPr>
        <p:txBody>
          <a:bodyPr/>
          <a:lstStyle/>
          <a:p>
            <a:endParaRPr lang="zh-CN" altLang="en-US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0" y="0"/>
            <a:ext cx="3657600" cy="823079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4133878" y="3781140"/>
            <a:ext cx="2720090" cy="67279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ts val="5437"/>
              </a:lnSpc>
            </a:pPr>
            <a:r>
              <a:rPr lang="en-US" sz="5000" b="1" kern="0" spc="-130">
                <a:solidFill>
                  <a:srgbClr val="2C3F42"/>
                </a:solidFill>
                <a:latin typeface="Calibri"/>
                <a:cs typeface="Calibri"/>
              </a:rPr>
              <a:t>Modelling</a:t>
            </a:r>
            <a:endParaRPr lang="en-US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328004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">
            <a:extLst>
              <a:ext uri="{FF2B5EF4-FFF2-40B4-BE49-F238E27FC236}">
                <a16:creationId xmlns:a16="http://schemas.microsoft.com/office/drawing/2014/main" id="{1404D7C2-5833-D98B-F590-621A043FE27B}"/>
              </a:ext>
            </a:extLst>
          </p:cNvPr>
          <p:cNvSpPr/>
          <p:nvPr/>
        </p:nvSpPr>
        <p:spPr>
          <a:xfrm>
            <a:off x="-13252" y="-1"/>
            <a:ext cx="14643652" cy="8229600"/>
          </a:xfrm>
          <a:prstGeom prst="rect">
            <a:avLst/>
          </a:prstGeom>
          <a:solidFill>
            <a:srgbClr val="FFF8F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7" name="Text 4"/>
          <p:cNvSpPr/>
          <p:nvPr/>
        </p:nvSpPr>
        <p:spPr>
          <a:xfrm>
            <a:off x="1144791" y="3086157"/>
            <a:ext cx="5196629" cy="38591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ts val="3217"/>
              </a:lnSpc>
            </a:pPr>
            <a:r>
              <a:rPr lang="en-US" sz="2400" b="1" kern="0" spc="-51">
                <a:solidFill>
                  <a:srgbClr val="272525"/>
                </a:solidFill>
                <a:latin typeface="adonis-web"/>
                <a:ea typeface="adonis-web"/>
                <a:cs typeface="adonis-web" pitchFamily="34" charset="-120"/>
              </a:rPr>
              <a:t>Baseline Model: Decision Tree</a:t>
            </a:r>
            <a:endParaRPr lang="en-US" sz="2400">
              <a:latin typeface="adonis-web"/>
              <a:ea typeface="adonis-web"/>
            </a:endParaRPr>
          </a:p>
        </p:txBody>
      </p:sp>
      <p:sp>
        <p:nvSpPr>
          <p:cNvPr id="16" name="Text 13"/>
          <p:cNvSpPr/>
          <p:nvPr/>
        </p:nvSpPr>
        <p:spPr>
          <a:xfrm>
            <a:off x="7988170" y="1246279"/>
            <a:ext cx="5662031" cy="50001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ts val="3217"/>
              </a:lnSpc>
            </a:pPr>
            <a:r>
              <a:rPr lang="en-US" sz="2400" b="1" kern="0" spc="-51">
                <a:solidFill>
                  <a:srgbClr val="272525"/>
                </a:solidFill>
                <a:latin typeface="adonis-web"/>
                <a:ea typeface="adonis-web"/>
                <a:cs typeface="adonis-web" pitchFamily="34" charset="-120"/>
              </a:rPr>
              <a:t>Feature Selection</a:t>
            </a:r>
            <a:endParaRPr lang="en-US" sz="2400" b="1" kern="0" spc="-51">
              <a:solidFill>
                <a:srgbClr val="272525"/>
              </a:solidFill>
              <a:latin typeface="adonis-web"/>
              <a:cs typeface="Calibri"/>
            </a:endParaRPr>
          </a:p>
        </p:txBody>
      </p:sp>
      <p:sp>
        <p:nvSpPr>
          <p:cNvPr id="21" name="Text 18"/>
          <p:cNvSpPr/>
          <p:nvPr/>
        </p:nvSpPr>
        <p:spPr>
          <a:xfrm>
            <a:off x="1162839" y="5079525"/>
            <a:ext cx="3877719" cy="451033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 marL="0" indent="0">
              <a:lnSpc>
                <a:spcPts val="3217"/>
              </a:lnSpc>
              <a:buNone/>
            </a:pPr>
            <a:r>
              <a:rPr lang="en-US" sz="2400" b="1" kern="0" spc="-51">
                <a:solidFill>
                  <a:srgbClr val="272525"/>
                </a:solidFill>
                <a:latin typeface="adonis-web" pitchFamily="34" charset="0"/>
                <a:ea typeface="adonis-web"/>
                <a:cs typeface="adonis-web" pitchFamily="34" charset="-120"/>
              </a:rPr>
              <a:t>Model Enhancement</a:t>
            </a:r>
            <a:endParaRPr lang="en-US" sz="2400">
              <a:ea typeface="adonis-web"/>
            </a:endParaRPr>
          </a:p>
        </p:txBody>
      </p:sp>
      <p:sp>
        <p:nvSpPr>
          <p:cNvPr id="22" name="Text 19"/>
          <p:cNvSpPr/>
          <p:nvPr/>
        </p:nvSpPr>
        <p:spPr>
          <a:xfrm>
            <a:off x="1200827" y="5550627"/>
            <a:ext cx="6118382" cy="2385455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>
              <a:lnSpc>
                <a:spcPts val="2635"/>
              </a:lnSpc>
              <a:buSzPct val="100000"/>
            </a:pPr>
            <a:r>
              <a:rPr lang="en-US" sz="2400" kern="0" spc="-41" dirty="0">
                <a:solidFill>
                  <a:srgbClr val="272525"/>
                </a:solidFill>
                <a:latin typeface="Calibri"/>
                <a:ea typeface="Source Sans Pro"/>
                <a:cs typeface="Source Sans Pro" pitchFamily="34" charset="-120"/>
              </a:rPr>
              <a:t>(1)  Build </a:t>
            </a:r>
            <a:r>
              <a:rPr lang="en-US" sz="2400" b="1" kern="0" spc="-41" dirty="0">
                <a:solidFill>
                  <a:srgbClr val="272525"/>
                </a:solidFill>
                <a:latin typeface="Calibri"/>
                <a:ea typeface="Source Sans Pro"/>
                <a:cs typeface="Source Sans Pro" pitchFamily="34" charset="-120"/>
              </a:rPr>
              <a:t>bagging-random forest </a:t>
            </a:r>
            <a:endParaRPr lang="en-US" sz="2400" b="1" kern="0" spc="-41" dirty="0">
              <a:solidFill>
                <a:srgbClr val="272525"/>
              </a:solidFill>
              <a:latin typeface="Calibri"/>
              <a:ea typeface="Source Sans Pro"/>
              <a:cs typeface="Calibri" panose="020F0502020204030204"/>
            </a:endParaRPr>
          </a:p>
          <a:p>
            <a:pPr>
              <a:lnSpc>
                <a:spcPts val="2635"/>
              </a:lnSpc>
            </a:pPr>
            <a:r>
              <a:rPr lang="en-US" sz="2400" b="1" kern="0" spc="-41" dirty="0">
                <a:solidFill>
                  <a:srgbClr val="272525"/>
                </a:solidFill>
                <a:latin typeface="Calibri"/>
                <a:ea typeface="Source Sans Pro"/>
                <a:cs typeface="Source Sans Pro" pitchFamily="34" charset="-120"/>
              </a:rPr>
              <a:t>       &amp; boosting-</a:t>
            </a:r>
            <a:r>
              <a:rPr lang="en-US" sz="2400" b="1" kern="0" spc="-41" dirty="0" err="1">
                <a:solidFill>
                  <a:srgbClr val="272525"/>
                </a:solidFill>
                <a:latin typeface="Calibri"/>
                <a:ea typeface="Source Sans Pro"/>
                <a:cs typeface="Source Sans Pro" pitchFamily="34" charset="-120"/>
              </a:rPr>
              <a:t>xgboost</a:t>
            </a:r>
            <a:endParaRPr lang="en-US" sz="2400" b="1" kern="0" spc="-41" dirty="0">
              <a:solidFill>
                <a:srgbClr val="272525"/>
              </a:solidFill>
              <a:latin typeface="Calibri"/>
              <a:ea typeface="Source Sans Pro"/>
              <a:cs typeface="Calibri" panose="020F0502020204030204"/>
            </a:endParaRPr>
          </a:p>
          <a:p>
            <a:pPr>
              <a:lnSpc>
                <a:spcPts val="2635"/>
              </a:lnSpc>
            </a:pPr>
            <a:r>
              <a:rPr lang="en-US" sz="2400" kern="0" spc="-41" dirty="0">
                <a:solidFill>
                  <a:srgbClr val="272525"/>
                </a:solidFill>
                <a:latin typeface="Calibri"/>
                <a:ea typeface="Source Sans Pro"/>
                <a:cs typeface="Calibri"/>
              </a:rPr>
              <a:t>(2)  Realize adaptability</a:t>
            </a:r>
          </a:p>
          <a:p>
            <a:pPr>
              <a:lnSpc>
                <a:spcPts val="2635"/>
              </a:lnSpc>
            </a:pPr>
            <a:r>
              <a:rPr lang="en-US" sz="2400" kern="0" spc="-41" dirty="0">
                <a:solidFill>
                  <a:srgbClr val="272525"/>
                </a:solidFill>
                <a:latin typeface="Calibri"/>
                <a:ea typeface="Source Sans Pro"/>
                <a:cs typeface="Calibri"/>
              </a:rPr>
              <a:t>  - Use </a:t>
            </a:r>
            <a:r>
              <a:rPr lang="en-US" sz="2400" b="1" kern="0" spc="-41" dirty="0">
                <a:solidFill>
                  <a:srgbClr val="272525"/>
                </a:solidFill>
                <a:latin typeface="Calibri"/>
                <a:ea typeface="Source Sans Pro"/>
                <a:cs typeface="Calibri"/>
              </a:rPr>
              <a:t>grid search</a:t>
            </a:r>
            <a:r>
              <a:rPr lang="en-US" sz="2400" kern="0" spc="-41" dirty="0">
                <a:solidFill>
                  <a:srgbClr val="272525"/>
                </a:solidFill>
                <a:latin typeface="Calibri"/>
                <a:ea typeface="Source Sans Pro"/>
                <a:cs typeface="Calibri"/>
              </a:rPr>
              <a:t> to </a:t>
            </a:r>
            <a:r>
              <a:rPr lang="en-US" sz="2400" kern="0" spc="-41" dirty="0">
                <a:solidFill>
                  <a:srgbClr val="272525"/>
                </a:solidFill>
                <a:ea typeface="+mn-lt"/>
                <a:cs typeface="+mn-lt"/>
              </a:rPr>
              <a:t>determine suitable </a:t>
            </a:r>
            <a:endParaRPr lang="en-US" dirty="0"/>
          </a:p>
          <a:p>
            <a:pPr>
              <a:lnSpc>
                <a:spcPts val="2635"/>
              </a:lnSpc>
            </a:pPr>
            <a:r>
              <a:rPr lang="en-US" sz="2400" kern="0" spc="-41" dirty="0">
                <a:solidFill>
                  <a:srgbClr val="272525"/>
                </a:solidFill>
                <a:ea typeface="+mn-lt"/>
                <a:cs typeface="+mn-lt"/>
              </a:rPr>
              <a:t>               parameter ranges</a:t>
            </a:r>
            <a:endParaRPr lang="en-US" dirty="0">
              <a:solidFill>
                <a:srgbClr val="000000"/>
              </a:solidFill>
              <a:ea typeface="+mn-lt"/>
              <a:cs typeface="+mn-lt"/>
            </a:endParaRPr>
          </a:p>
          <a:p>
            <a:pPr>
              <a:lnSpc>
                <a:spcPts val="2635"/>
              </a:lnSpc>
            </a:pPr>
            <a:r>
              <a:rPr lang="en-US" sz="2400" kern="0" spc="-41" dirty="0">
                <a:solidFill>
                  <a:srgbClr val="272525"/>
                </a:solidFill>
                <a:ea typeface="+mn-lt"/>
                <a:cs typeface="+mn-lt"/>
              </a:rPr>
              <a:t>  - Use </a:t>
            </a:r>
            <a:r>
              <a:rPr lang="en-US" sz="2400" b="1" kern="0" spc="-41" dirty="0">
                <a:solidFill>
                  <a:srgbClr val="272525"/>
                </a:solidFill>
                <a:ea typeface="+mn-lt"/>
                <a:cs typeface="+mn-lt"/>
              </a:rPr>
              <a:t>random search</a:t>
            </a:r>
            <a:r>
              <a:rPr lang="en-US" sz="2400" kern="0" spc="-41" dirty="0">
                <a:solidFill>
                  <a:srgbClr val="272525"/>
                </a:solidFill>
                <a:ea typeface="+mn-lt"/>
                <a:cs typeface="+mn-lt"/>
              </a:rPr>
              <a:t> to find best parameters</a:t>
            </a:r>
            <a:endParaRPr lang="en-US" dirty="0">
              <a:solidFill>
                <a:srgbClr val="000000"/>
              </a:solidFill>
              <a:ea typeface="+mn-lt"/>
              <a:cs typeface="+mn-lt"/>
            </a:endParaRPr>
          </a:p>
          <a:p>
            <a:pPr>
              <a:lnSpc>
                <a:spcPts val="2635"/>
              </a:lnSpc>
            </a:pPr>
            <a:r>
              <a:rPr lang="en-US" sz="2400" kern="0" spc="-41" dirty="0">
                <a:solidFill>
                  <a:srgbClr val="272525"/>
                </a:solidFill>
                <a:ea typeface="+mn-lt"/>
                <a:cs typeface="+mn-lt"/>
              </a:rPr>
              <a:t>(3)  Compare the results</a:t>
            </a:r>
          </a:p>
        </p:txBody>
      </p:sp>
      <p:sp>
        <p:nvSpPr>
          <p:cNvPr id="29" name="Text 26"/>
          <p:cNvSpPr/>
          <p:nvPr/>
        </p:nvSpPr>
        <p:spPr>
          <a:xfrm>
            <a:off x="8033954" y="5041252"/>
            <a:ext cx="4719673" cy="365973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>
              <a:lnSpc>
                <a:spcPts val="3217"/>
              </a:lnSpc>
            </a:pPr>
            <a:r>
              <a:rPr lang="en-US" sz="2400" b="1" kern="0" spc="-51">
                <a:solidFill>
                  <a:srgbClr val="272525"/>
                </a:solidFill>
                <a:latin typeface="adonis-web"/>
                <a:ea typeface="adonis-web"/>
              </a:rPr>
              <a:t>Export to a </a:t>
            </a:r>
            <a:r>
              <a:rPr lang="en-US" sz="2400" b="1" kern="0" spc="-51" err="1">
                <a:solidFill>
                  <a:srgbClr val="272525"/>
                </a:solidFill>
                <a:latin typeface="adonis-web"/>
                <a:ea typeface="adonis-web"/>
              </a:rPr>
              <a:t>joblib</a:t>
            </a:r>
            <a:r>
              <a:rPr lang="en-US" sz="2400" b="1" kern="0" spc="-51">
                <a:solidFill>
                  <a:srgbClr val="272525"/>
                </a:solidFill>
                <a:latin typeface="adonis-web"/>
                <a:ea typeface="adonis-web"/>
              </a:rPr>
              <a:t> File</a:t>
            </a:r>
            <a:endParaRPr lang="en-US" sz="2400">
              <a:latin typeface="adonis-web"/>
              <a:ea typeface="adonis-web"/>
            </a:endParaRPr>
          </a:p>
        </p:txBody>
      </p:sp>
      <p:sp>
        <p:nvSpPr>
          <p:cNvPr id="14" name="Text 2">
            <a:extLst>
              <a:ext uri="{FF2B5EF4-FFF2-40B4-BE49-F238E27FC236}">
                <a16:creationId xmlns:a16="http://schemas.microsoft.com/office/drawing/2014/main" id="{DC0BB06D-466B-2E33-73EF-7BBDE0646452}"/>
              </a:ext>
            </a:extLst>
          </p:cNvPr>
          <p:cNvSpPr/>
          <p:nvPr/>
        </p:nvSpPr>
        <p:spPr>
          <a:xfrm>
            <a:off x="527245" y="312342"/>
            <a:ext cx="7108848" cy="845406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ts val="5468"/>
              </a:lnSpc>
            </a:pPr>
            <a:r>
              <a:rPr lang="en-US" sz="4350" kern="0" spc="-131">
                <a:solidFill>
                  <a:srgbClr val="2C3F42"/>
                </a:solidFill>
                <a:latin typeface="Bitter"/>
              </a:rPr>
              <a:t>Modelling – Tree Model</a:t>
            </a:r>
            <a:endParaRPr lang="en-US" sz="4374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5242214-A99C-6F29-5DED-47B2B4C486E2}"/>
              </a:ext>
            </a:extLst>
          </p:cNvPr>
          <p:cNvGrpSpPr/>
          <p:nvPr/>
        </p:nvGrpSpPr>
        <p:grpSpPr>
          <a:xfrm>
            <a:off x="582403" y="3079659"/>
            <a:ext cx="499943" cy="499943"/>
            <a:chOff x="608907" y="2894129"/>
            <a:chExt cx="499943" cy="499943"/>
          </a:xfrm>
        </p:grpSpPr>
        <p:sp>
          <p:nvSpPr>
            <p:cNvPr id="17" name="Shape 3">
              <a:extLst>
                <a:ext uri="{FF2B5EF4-FFF2-40B4-BE49-F238E27FC236}">
                  <a16:creationId xmlns:a16="http://schemas.microsoft.com/office/drawing/2014/main" id="{73FF8F75-FB54-6C6F-1097-04458948D95E}"/>
                </a:ext>
              </a:extLst>
            </p:cNvPr>
            <p:cNvSpPr/>
            <p:nvPr/>
          </p:nvSpPr>
          <p:spPr>
            <a:xfrm>
              <a:off x="608907" y="2894129"/>
              <a:ext cx="499943" cy="499943"/>
            </a:xfrm>
            <a:prstGeom prst="roundRect">
              <a:avLst>
                <a:gd name="adj" fmla="val 20000"/>
              </a:avLst>
            </a:prstGeom>
            <a:solidFill>
              <a:srgbClr val="FCE2CF"/>
            </a:solidFill>
            <a:ln w="7620">
              <a:solidFill>
                <a:srgbClr val="E2C8B5"/>
              </a:solidFill>
              <a:prstDash val="soli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" name="Text 4">
              <a:extLst>
                <a:ext uri="{FF2B5EF4-FFF2-40B4-BE49-F238E27FC236}">
                  <a16:creationId xmlns:a16="http://schemas.microsoft.com/office/drawing/2014/main" id="{94D3A9C2-651E-47D1-6B43-B2D75335B1A1}"/>
                </a:ext>
              </a:extLst>
            </p:cNvPr>
            <p:cNvSpPr/>
            <p:nvPr/>
          </p:nvSpPr>
          <p:spPr>
            <a:xfrm>
              <a:off x="794644" y="2935801"/>
              <a:ext cx="128349" cy="416481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 marL="0" indent="0" algn="ctr">
                <a:lnSpc>
                  <a:spcPts val="3281"/>
                </a:lnSpc>
                <a:buNone/>
              </a:pPr>
              <a:r>
                <a:rPr lang="en-US" sz="2624" kern="0" spc="-79">
                  <a:solidFill>
                    <a:srgbClr val="2B2E3C"/>
                  </a:solidFill>
                  <a:latin typeface="Bitter" pitchFamily="34" charset="0"/>
                  <a:ea typeface="Bitter" pitchFamily="34" charset="-122"/>
                  <a:cs typeface="Bitter" pitchFamily="34" charset="-120"/>
                </a:rPr>
                <a:t>1</a:t>
              </a:r>
              <a:endParaRPr lang="en-US" sz="2624"/>
            </a:p>
          </p:txBody>
        </p:sp>
      </p:grpSp>
      <p:sp>
        <p:nvSpPr>
          <p:cNvPr id="24" name="Shape 3">
            <a:extLst>
              <a:ext uri="{FF2B5EF4-FFF2-40B4-BE49-F238E27FC236}">
                <a16:creationId xmlns:a16="http://schemas.microsoft.com/office/drawing/2014/main" id="{6FE6B17B-21E5-F170-2051-0AEAA8BB2414}"/>
              </a:ext>
            </a:extLst>
          </p:cNvPr>
          <p:cNvSpPr/>
          <p:nvPr/>
        </p:nvSpPr>
        <p:spPr>
          <a:xfrm>
            <a:off x="7424284" y="1171346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8" name="Text 4">
            <a:extLst>
              <a:ext uri="{FF2B5EF4-FFF2-40B4-BE49-F238E27FC236}">
                <a16:creationId xmlns:a16="http://schemas.microsoft.com/office/drawing/2014/main" id="{14F6E901-5384-8A0A-CCC3-2C83FA38A625}"/>
              </a:ext>
            </a:extLst>
          </p:cNvPr>
          <p:cNvSpPr/>
          <p:nvPr/>
        </p:nvSpPr>
        <p:spPr>
          <a:xfrm>
            <a:off x="7610021" y="1188305"/>
            <a:ext cx="128349" cy="416481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00" kern="0" spc="-79">
                <a:solidFill>
                  <a:srgbClr val="2B2E3C"/>
                </a:solidFill>
                <a:latin typeface="Bitter"/>
              </a:rPr>
              <a:t>2</a:t>
            </a:r>
          </a:p>
        </p:txBody>
      </p:sp>
      <p:sp>
        <p:nvSpPr>
          <p:cNvPr id="31" name="Shape 3">
            <a:extLst>
              <a:ext uri="{FF2B5EF4-FFF2-40B4-BE49-F238E27FC236}">
                <a16:creationId xmlns:a16="http://schemas.microsoft.com/office/drawing/2014/main" id="{D6410810-0416-54F3-7569-5A4D67723AEF}"/>
              </a:ext>
            </a:extLst>
          </p:cNvPr>
          <p:cNvSpPr/>
          <p:nvPr/>
        </p:nvSpPr>
        <p:spPr>
          <a:xfrm>
            <a:off x="622158" y="5050292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2" name="Text 4">
            <a:extLst>
              <a:ext uri="{FF2B5EF4-FFF2-40B4-BE49-F238E27FC236}">
                <a16:creationId xmlns:a16="http://schemas.microsoft.com/office/drawing/2014/main" id="{730B3AF4-8FE6-1D6D-9E32-97283FC56C04}"/>
              </a:ext>
            </a:extLst>
          </p:cNvPr>
          <p:cNvSpPr/>
          <p:nvPr/>
        </p:nvSpPr>
        <p:spPr>
          <a:xfrm>
            <a:off x="807895" y="5091965"/>
            <a:ext cx="128349" cy="416481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00" kern="0" spc="-79">
                <a:solidFill>
                  <a:srgbClr val="2B2E3C"/>
                </a:solidFill>
                <a:latin typeface="Bitter"/>
              </a:rPr>
              <a:t>3</a:t>
            </a:r>
          </a:p>
        </p:txBody>
      </p:sp>
      <p:sp>
        <p:nvSpPr>
          <p:cNvPr id="35" name="Shape 3">
            <a:extLst>
              <a:ext uri="{FF2B5EF4-FFF2-40B4-BE49-F238E27FC236}">
                <a16:creationId xmlns:a16="http://schemas.microsoft.com/office/drawing/2014/main" id="{E1B3546C-B2F0-DD62-E847-FD182EDF94C4}"/>
              </a:ext>
            </a:extLst>
          </p:cNvPr>
          <p:cNvSpPr/>
          <p:nvPr/>
        </p:nvSpPr>
        <p:spPr>
          <a:xfrm>
            <a:off x="7464041" y="5037040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8" name="Text 4">
            <a:extLst>
              <a:ext uri="{FF2B5EF4-FFF2-40B4-BE49-F238E27FC236}">
                <a16:creationId xmlns:a16="http://schemas.microsoft.com/office/drawing/2014/main" id="{21AB9826-8C65-2D32-27C5-4E8AFCECAEAB}"/>
              </a:ext>
            </a:extLst>
          </p:cNvPr>
          <p:cNvSpPr/>
          <p:nvPr/>
        </p:nvSpPr>
        <p:spPr>
          <a:xfrm>
            <a:off x="7649778" y="5078713"/>
            <a:ext cx="128349" cy="416481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00" kern="0" spc="-79">
                <a:solidFill>
                  <a:srgbClr val="2B2E3C"/>
                </a:solidFill>
                <a:latin typeface="Bitter"/>
              </a:rPr>
              <a:t>4</a:t>
            </a:r>
          </a:p>
        </p:txBody>
      </p:sp>
      <p:pic>
        <p:nvPicPr>
          <p:cNvPr id="40" name="Picture 39" descr="A number of numbers on a white background&#10;&#10;Description automatically generated">
            <a:extLst>
              <a:ext uri="{FF2B5EF4-FFF2-40B4-BE49-F238E27FC236}">
                <a16:creationId xmlns:a16="http://schemas.microsoft.com/office/drawing/2014/main" id="{EDF84063-62DE-99AA-7A01-D4FF6556F9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8635" y="3674720"/>
            <a:ext cx="1922392" cy="1169918"/>
          </a:xfrm>
          <a:prstGeom prst="rect">
            <a:avLst/>
          </a:prstGeom>
        </p:spPr>
      </p:pic>
      <p:sp>
        <p:nvSpPr>
          <p:cNvPr id="42" name="Text 5">
            <a:extLst>
              <a:ext uri="{FF2B5EF4-FFF2-40B4-BE49-F238E27FC236}">
                <a16:creationId xmlns:a16="http://schemas.microsoft.com/office/drawing/2014/main" id="{6E17949F-A34F-A418-75C3-F8DAC777E5F6}"/>
              </a:ext>
            </a:extLst>
          </p:cNvPr>
          <p:cNvSpPr/>
          <p:nvPr/>
        </p:nvSpPr>
        <p:spPr>
          <a:xfrm>
            <a:off x="1153714" y="3803701"/>
            <a:ext cx="2765909" cy="784487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>
              <a:lnSpc>
                <a:spcPts val="2635"/>
              </a:lnSpc>
            </a:pPr>
            <a:r>
              <a:rPr lang="en-US" sz="2400" b="1" kern="0" spc="-41" dirty="0">
                <a:solidFill>
                  <a:srgbClr val="272525"/>
                </a:solidFill>
                <a:ea typeface="+mn-lt"/>
                <a:cs typeface="+mn-lt"/>
              </a:rPr>
              <a:t>No feature selection</a:t>
            </a:r>
            <a:endParaRPr lang="en-US" dirty="0">
              <a:solidFill>
                <a:srgbClr val="000000"/>
              </a:solidFill>
              <a:ea typeface="+mn-lt"/>
              <a:cs typeface="+mn-lt"/>
            </a:endParaRPr>
          </a:p>
          <a:p>
            <a:pPr>
              <a:lnSpc>
                <a:spcPts val="2635"/>
              </a:lnSpc>
            </a:pPr>
            <a:r>
              <a:rPr lang="en-US" sz="2400" b="1" kern="0" spc="-41" dirty="0">
                <a:solidFill>
                  <a:srgbClr val="272525"/>
                </a:solidFill>
                <a:ea typeface="+mn-lt"/>
                <a:cs typeface="+mn-lt"/>
              </a:rPr>
              <a:t>&amp; Parameter Settings</a:t>
            </a:r>
            <a:endParaRPr lang="en-US" dirty="0">
              <a:solidFill>
                <a:srgbClr val="000000"/>
              </a:solidFill>
              <a:ea typeface="+mn-lt"/>
              <a:cs typeface="+mn-lt"/>
            </a:endParaRPr>
          </a:p>
        </p:txBody>
      </p:sp>
      <p:pic>
        <p:nvPicPr>
          <p:cNvPr id="45" name="Picture 44" descr="A graph with different colored bars&#10;&#10;Description automatically generated">
            <a:extLst>
              <a:ext uri="{FF2B5EF4-FFF2-40B4-BE49-F238E27FC236}">
                <a16:creationId xmlns:a16="http://schemas.microsoft.com/office/drawing/2014/main" id="{D0AA1EEC-1E84-9A76-1047-86FA15FB3A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9210" y="1750800"/>
            <a:ext cx="5033343" cy="2328243"/>
          </a:xfrm>
          <a:prstGeom prst="rect">
            <a:avLst/>
          </a:prstGeom>
        </p:spPr>
      </p:pic>
      <p:sp>
        <p:nvSpPr>
          <p:cNvPr id="52" name="Text 5">
            <a:extLst>
              <a:ext uri="{FF2B5EF4-FFF2-40B4-BE49-F238E27FC236}">
                <a16:creationId xmlns:a16="http://schemas.microsoft.com/office/drawing/2014/main" id="{E263D884-1A2D-6207-E41C-C09AEC64081F}"/>
              </a:ext>
            </a:extLst>
          </p:cNvPr>
          <p:cNvSpPr/>
          <p:nvPr/>
        </p:nvSpPr>
        <p:spPr>
          <a:xfrm>
            <a:off x="8012610" y="4118889"/>
            <a:ext cx="4546354" cy="724672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>
              <a:lnSpc>
                <a:spcPts val="2635"/>
              </a:lnSpc>
            </a:pPr>
            <a:r>
              <a:rPr lang="en-US" sz="2400" b="1" kern="0" spc="-41">
                <a:solidFill>
                  <a:srgbClr val="272525"/>
                </a:solidFill>
                <a:ea typeface="+mn-lt"/>
                <a:cs typeface="+mn-lt"/>
              </a:rPr>
              <a:t>X: </a:t>
            </a:r>
            <a:r>
              <a:rPr lang="en-US" sz="2400" kern="0" spc="-41">
                <a:solidFill>
                  <a:srgbClr val="272525"/>
                </a:solidFill>
                <a:ea typeface="+mn-lt"/>
                <a:cs typeface="+mn-lt"/>
              </a:rPr>
              <a:t>Distance, TOTAL_VOLUME, value</a:t>
            </a:r>
            <a:endParaRPr lang="en-US"/>
          </a:p>
          <a:p>
            <a:pPr>
              <a:lnSpc>
                <a:spcPts val="2635"/>
              </a:lnSpc>
            </a:pPr>
            <a:r>
              <a:rPr lang="en-US" sz="2400" b="1" kern="0" spc="-41">
                <a:solidFill>
                  <a:srgbClr val="272525"/>
                </a:solidFill>
                <a:ea typeface="+mn-lt"/>
                <a:cs typeface="+mn-lt"/>
              </a:rPr>
              <a:t>y:</a:t>
            </a:r>
            <a:r>
              <a:rPr lang="en-US" sz="2400" kern="0" spc="-41">
                <a:solidFill>
                  <a:srgbClr val="272525"/>
                </a:solidFill>
                <a:ea typeface="+mn-lt"/>
                <a:cs typeface="+mn-lt"/>
              </a:rPr>
              <a:t> Interval for the next hour</a:t>
            </a:r>
          </a:p>
          <a:p>
            <a:pPr>
              <a:lnSpc>
                <a:spcPts val="2635"/>
              </a:lnSpc>
            </a:pPr>
            <a:endParaRPr lang="en-US" sz="2400" kern="0" spc="-41">
              <a:solidFill>
                <a:srgbClr val="272525"/>
              </a:solidFill>
              <a:ea typeface="+mn-lt"/>
              <a:cs typeface="+mn-lt"/>
            </a:endParaRPr>
          </a:p>
          <a:p>
            <a:pPr>
              <a:lnSpc>
                <a:spcPts val="2635"/>
              </a:lnSpc>
            </a:pPr>
            <a:endParaRPr lang="en-US" sz="2400" b="1" kern="0" spc="-41">
              <a:solidFill>
                <a:srgbClr val="272525"/>
              </a:solidFill>
              <a:ea typeface="+mn-lt"/>
              <a:cs typeface="+mn-lt"/>
            </a:endParaRPr>
          </a:p>
          <a:p>
            <a:pPr marL="342900" indent="-342900">
              <a:lnSpc>
                <a:spcPts val="2635"/>
              </a:lnSpc>
              <a:buFont typeface="Arial"/>
              <a:buChar char="•"/>
            </a:pPr>
            <a:endParaRPr lang="en-US" sz="2400" kern="0" spc="-41">
              <a:solidFill>
                <a:srgbClr val="272525"/>
              </a:solidFill>
              <a:ea typeface="+mn-lt"/>
              <a:cs typeface="+mn-lt"/>
            </a:endParaRPr>
          </a:p>
        </p:txBody>
      </p:sp>
      <p:sp>
        <p:nvSpPr>
          <p:cNvPr id="2" name="Text 27">
            <a:extLst>
              <a:ext uri="{FF2B5EF4-FFF2-40B4-BE49-F238E27FC236}">
                <a16:creationId xmlns:a16="http://schemas.microsoft.com/office/drawing/2014/main" id="{F3491013-61C7-877E-BCBC-93002629DF91}"/>
              </a:ext>
            </a:extLst>
          </p:cNvPr>
          <p:cNvSpPr/>
          <p:nvPr/>
        </p:nvSpPr>
        <p:spPr>
          <a:xfrm>
            <a:off x="8017952" y="5536498"/>
            <a:ext cx="6231716" cy="1663028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294"/>
              </a:lnSpc>
            </a:pPr>
            <a:r>
              <a:rPr lang="en-US" sz="2400" b="1" kern="0" spc="-41">
                <a:solidFill>
                  <a:srgbClr val="272525"/>
                </a:solidFill>
                <a:latin typeface="Calibri"/>
                <a:ea typeface="Source Sans Pro"/>
                <a:cs typeface="Source Sans Pro" pitchFamily="34" charset="-120"/>
              </a:rPr>
              <a:t>Random Forest</a:t>
            </a:r>
            <a:r>
              <a:rPr lang="en-US" sz="2400" kern="0" spc="-41">
                <a:solidFill>
                  <a:srgbClr val="272525"/>
                </a:solidFill>
                <a:latin typeface="Calibri"/>
                <a:ea typeface="Source Sans Pro"/>
                <a:cs typeface="Source Sans Pro" pitchFamily="34" charset="-120"/>
              </a:rPr>
              <a:t> model:</a:t>
            </a:r>
          </a:p>
          <a:p>
            <a:pPr>
              <a:lnSpc>
                <a:spcPts val="3294"/>
              </a:lnSpc>
            </a:pPr>
            <a:endParaRPr lang="en-US" sz="2400" kern="0" spc="-41">
              <a:solidFill>
                <a:srgbClr val="272525"/>
              </a:solidFill>
              <a:latin typeface="Calibri"/>
              <a:ea typeface="Source Sans Pro"/>
              <a:cs typeface="Calibri"/>
            </a:endParaRPr>
          </a:p>
        </p:txBody>
      </p:sp>
      <p:sp>
        <p:nvSpPr>
          <p:cNvPr id="3" name="TextBox 46">
            <a:extLst>
              <a:ext uri="{FF2B5EF4-FFF2-40B4-BE49-F238E27FC236}">
                <a16:creationId xmlns:a16="http://schemas.microsoft.com/office/drawing/2014/main" id="{3F3EAEDC-8455-D9B0-D9E5-3D5B5F00E40D}"/>
              </a:ext>
            </a:extLst>
          </p:cNvPr>
          <p:cNvSpPr txBox="1"/>
          <p:nvPr/>
        </p:nvSpPr>
        <p:spPr>
          <a:xfrm>
            <a:off x="7962227" y="6144263"/>
            <a:ext cx="6227806" cy="923330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rgbClr val="212121"/>
                </a:solidFill>
                <a:latin typeface="Courier New"/>
                <a:cs typeface="Courier New"/>
              </a:rPr>
              <a:t>Best parameters for Random Forest: </a:t>
            </a:r>
            <a:endParaRPr lang="en-US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</a:endParaRPr>
          </a:p>
          <a:p>
            <a:r>
              <a:rPr lang="en-US">
                <a:solidFill>
                  <a:srgbClr val="212121"/>
                </a:solidFill>
                <a:latin typeface="Courier New"/>
                <a:cs typeface="Courier New"/>
              </a:rPr>
              <a:t>{'</a:t>
            </a:r>
            <a:r>
              <a:rPr lang="en-US" err="1">
                <a:solidFill>
                  <a:srgbClr val="212121"/>
                </a:solidFill>
                <a:latin typeface="Courier New"/>
                <a:cs typeface="Courier New"/>
              </a:rPr>
              <a:t>max_depth</a:t>
            </a:r>
            <a:r>
              <a:rPr lang="en-US">
                <a:solidFill>
                  <a:srgbClr val="212121"/>
                </a:solidFill>
                <a:latin typeface="Courier New"/>
                <a:cs typeface="Courier New"/>
              </a:rPr>
              <a:t>': 21, '</a:t>
            </a:r>
            <a:r>
              <a:rPr lang="en-US" err="1">
                <a:solidFill>
                  <a:srgbClr val="212121"/>
                </a:solidFill>
                <a:latin typeface="Courier New"/>
                <a:cs typeface="Courier New"/>
              </a:rPr>
              <a:t>min_samples_leaf</a:t>
            </a:r>
            <a:r>
              <a:rPr lang="en-US">
                <a:solidFill>
                  <a:srgbClr val="212121"/>
                </a:solidFill>
                <a:latin typeface="Courier New"/>
                <a:cs typeface="Courier New"/>
              </a:rPr>
              <a:t>': 2, '</a:t>
            </a:r>
            <a:r>
              <a:rPr lang="en-US" err="1">
                <a:solidFill>
                  <a:srgbClr val="212121"/>
                </a:solidFill>
                <a:latin typeface="Courier New"/>
                <a:cs typeface="Courier New"/>
              </a:rPr>
              <a:t>min_samples_split</a:t>
            </a:r>
            <a:r>
              <a:rPr lang="en-US">
                <a:solidFill>
                  <a:srgbClr val="212121"/>
                </a:solidFill>
                <a:latin typeface="Courier New"/>
                <a:cs typeface="Courier New"/>
              </a:rPr>
              <a:t>': 2, '</a:t>
            </a:r>
            <a:r>
              <a:rPr lang="en-US" err="1">
                <a:solidFill>
                  <a:srgbClr val="212121"/>
                </a:solidFill>
                <a:latin typeface="Courier New"/>
                <a:cs typeface="Courier New"/>
              </a:rPr>
              <a:t>n_estimators</a:t>
            </a:r>
            <a:r>
              <a:rPr lang="en-US">
                <a:solidFill>
                  <a:srgbClr val="212121"/>
                </a:solidFill>
                <a:latin typeface="Courier New"/>
                <a:cs typeface="Courier New"/>
              </a:rPr>
              <a:t>': 67}</a:t>
            </a:r>
            <a:endParaRPr lang="en-US">
              <a:ea typeface="Calibri"/>
              <a:cs typeface="Calibri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5933325-6C59-9F14-B2DE-8A972EE9E25F}"/>
              </a:ext>
            </a:extLst>
          </p:cNvPr>
          <p:cNvGrpSpPr/>
          <p:nvPr/>
        </p:nvGrpSpPr>
        <p:grpSpPr>
          <a:xfrm>
            <a:off x="582401" y="1171345"/>
            <a:ext cx="499943" cy="499943"/>
            <a:chOff x="608907" y="2894129"/>
            <a:chExt cx="499943" cy="499943"/>
          </a:xfrm>
        </p:grpSpPr>
        <p:sp>
          <p:nvSpPr>
            <p:cNvPr id="6" name="Shape 3">
              <a:extLst>
                <a:ext uri="{FF2B5EF4-FFF2-40B4-BE49-F238E27FC236}">
                  <a16:creationId xmlns:a16="http://schemas.microsoft.com/office/drawing/2014/main" id="{6C189691-8971-7DB8-5322-A31BF465F9D4}"/>
                </a:ext>
              </a:extLst>
            </p:cNvPr>
            <p:cNvSpPr/>
            <p:nvPr/>
          </p:nvSpPr>
          <p:spPr>
            <a:xfrm>
              <a:off x="608907" y="2894129"/>
              <a:ext cx="499943" cy="499943"/>
            </a:xfrm>
            <a:prstGeom prst="roundRect">
              <a:avLst>
                <a:gd name="adj" fmla="val 20000"/>
              </a:avLst>
            </a:prstGeom>
            <a:solidFill>
              <a:srgbClr val="FCE2CF"/>
            </a:solidFill>
            <a:ln w="7620">
              <a:solidFill>
                <a:srgbClr val="E2C8B5"/>
              </a:solidFill>
              <a:prstDash val="soli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" name="Text 4">
              <a:extLst>
                <a:ext uri="{FF2B5EF4-FFF2-40B4-BE49-F238E27FC236}">
                  <a16:creationId xmlns:a16="http://schemas.microsoft.com/office/drawing/2014/main" id="{98E524D6-E449-E90F-2562-482953300ABC}"/>
                </a:ext>
              </a:extLst>
            </p:cNvPr>
            <p:cNvSpPr/>
            <p:nvPr/>
          </p:nvSpPr>
          <p:spPr>
            <a:xfrm>
              <a:off x="794644" y="2935801"/>
              <a:ext cx="128349" cy="416481"/>
            </a:xfrm>
            <a:prstGeom prst="rect">
              <a:avLst/>
            </a:prstGeom>
            <a:noFill/>
            <a:ln/>
          </p:spPr>
          <p:txBody>
            <a:bodyPr wrap="none" lIns="91440" tIns="45720" rIns="91440" bIns="45720" rtlCol="0" anchor="t"/>
            <a:lstStyle/>
            <a:p>
              <a:pPr marL="0" indent="0" algn="ctr">
                <a:lnSpc>
                  <a:spcPts val="3281"/>
                </a:lnSpc>
                <a:buNone/>
              </a:pPr>
              <a:r>
                <a:rPr lang="en-US" sz="2600" kern="0" spc="-79">
                  <a:solidFill>
                    <a:srgbClr val="2B2E3C"/>
                  </a:solidFill>
                  <a:latin typeface="Bitter"/>
                </a:rPr>
                <a:t>0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45C0545A-A1FB-40F0-AFBC-403B2105698C}"/>
              </a:ext>
            </a:extLst>
          </p:cNvPr>
          <p:cNvSpPr txBox="1"/>
          <p:nvPr/>
        </p:nvSpPr>
        <p:spPr>
          <a:xfrm>
            <a:off x="1159565" y="1143002"/>
            <a:ext cx="5830956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kern="0" spc="-41">
                <a:solidFill>
                  <a:srgbClr val="272525"/>
                </a:solidFill>
                <a:latin typeface="Calibri"/>
                <a:ea typeface="Source Sans Pro"/>
                <a:cs typeface="Calibri"/>
              </a:rPr>
              <a:t>Real-time data: </a:t>
            </a:r>
            <a:endParaRPr lang="en-US" sz="2400" b="1" kern="0" spc="-51">
              <a:solidFill>
                <a:srgbClr val="272525"/>
              </a:solidFill>
              <a:latin typeface="adonis-web"/>
            </a:endParaRPr>
          </a:p>
          <a:p>
            <a:r>
              <a:rPr lang="en-US" sz="2400" kern="0" spc="-41">
                <a:solidFill>
                  <a:srgbClr val="272525"/>
                </a:solidFill>
                <a:latin typeface="Calibri"/>
                <a:ea typeface="Source Sans Pro"/>
                <a:cs typeface="Calibri"/>
              </a:rPr>
              <a:t> from 6 am on March 30 to 12am on April 6</a:t>
            </a:r>
          </a:p>
          <a:p>
            <a:r>
              <a:rPr lang="en-US" sz="2400" kern="0" spc="-41">
                <a:solidFill>
                  <a:srgbClr val="272525"/>
                </a:solidFill>
                <a:latin typeface="Calibri"/>
                <a:ea typeface="Source Sans Pro"/>
                <a:cs typeface="Calibri"/>
              </a:rPr>
              <a:t>Local data:</a:t>
            </a:r>
          </a:p>
          <a:p>
            <a:r>
              <a:rPr lang="en-US" sz="2400" kern="0" spc="-41">
                <a:solidFill>
                  <a:srgbClr val="272525"/>
                </a:solidFill>
                <a:ea typeface="Source Sans Pro"/>
                <a:cs typeface="Calibri"/>
              </a:rPr>
              <a:t> extracted in March</a:t>
            </a:r>
          </a:p>
        </p:txBody>
      </p:sp>
    </p:spTree>
    <p:extLst>
      <p:ext uri="{BB962C8B-B14F-4D97-AF65-F5344CB8AC3E}">
        <p14:creationId xmlns:p14="http://schemas.microsoft.com/office/powerpoint/2010/main" val="17606539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">
            <a:extLst>
              <a:ext uri="{FF2B5EF4-FFF2-40B4-BE49-F238E27FC236}">
                <a16:creationId xmlns:a16="http://schemas.microsoft.com/office/drawing/2014/main" id="{1404D7C2-5833-D98B-F590-621A043FE27B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4" name="Text 2">
            <a:extLst>
              <a:ext uri="{FF2B5EF4-FFF2-40B4-BE49-F238E27FC236}">
                <a16:creationId xmlns:a16="http://schemas.microsoft.com/office/drawing/2014/main" id="{DC0BB06D-466B-2E33-73EF-7BBDE0646452}"/>
              </a:ext>
            </a:extLst>
          </p:cNvPr>
          <p:cNvSpPr/>
          <p:nvPr/>
        </p:nvSpPr>
        <p:spPr>
          <a:xfrm>
            <a:off x="527245" y="312342"/>
            <a:ext cx="8418664" cy="845406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ts val="5468"/>
              </a:lnSpc>
            </a:pPr>
            <a:r>
              <a:rPr lang="en-US" sz="4350" kern="0" spc="-131">
                <a:solidFill>
                  <a:srgbClr val="2C3F42"/>
                </a:solidFill>
                <a:latin typeface="Bitter"/>
              </a:rPr>
              <a:t>Modelling – Result Comparison</a:t>
            </a:r>
            <a:endParaRPr lang="en-US" sz="4374"/>
          </a:p>
        </p:txBody>
      </p:sp>
      <p:sp>
        <p:nvSpPr>
          <p:cNvPr id="23" name="Text 4">
            <a:extLst>
              <a:ext uri="{FF2B5EF4-FFF2-40B4-BE49-F238E27FC236}">
                <a16:creationId xmlns:a16="http://schemas.microsoft.com/office/drawing/2014/main" id="{94D3A9C2-651E-47D1-6B43-B2D75335B1A1}"/>
              </a:ext>
            </a:extLst>
          </p:cNvPr>
          <p:cNvSpPr/>
          <p:nvPr/>
        </p:nvSpPr>
        <p:spPr>
          <a:xfrm>
            <a:off x="1534617" y="1461228"/>
            <a:ext cx="128349" cy="416481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 marL="0" indent="0" algn="ctr">
              <a:lnSpc>
                <a:spcPts val="3281"/>
              </a:lnSpc>
              <a:buNone/>
            </a:pPr>
            <a:endParaRPr lang="en-US" sz="2600" kern="0" spc="-79">
              <a:solidFill>
                <a:srgbClr val="2B2E3C"/>
              </a:solidFill>
              <a:latin typeface="Bitter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9FFD62F9-687F-EF07-FC15-2FBDF4538A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117262"/>
              </p:ext>
            </p:extLst>
          </p:nvPr>
        </p:nvGraphicFramePr>
        <p:xfrm>
          <a:off x="908393" y="1462467"/>
          <a:ext cx="12797544" cy="379868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706217">
                  <a:extLst>
                    <a:ext uri="{9D8B030D-6E8A-4147-A177-3AD203B41FA5}">
                      <a16:colId xmlns:a16="http://schemas.microsoft.com/office/drawing/2014/main" val="2827429157"/>
                    </a:ext>
                  </a:extLst>
                </a:gridCol>
                <a:gridCol w="1569706">
                  <a:extLst>
                    <a:ext uri="{9D8B030D-6E8A-4147-A177-3AD203B41FA5}">
                      <a16:colId xmlns:a16="http://schemas.microsoft.com/office/drawing/2014/main" val="2033402601"/>
                    </a:ext>
                  </a:extLst>
                </a:gridCol>
                <a:gridCol w="3122849">
                  <a:extLst>
                    <a:ext uri="{9D8B030D-6E8A-4147-A177-3AD203B41FA5}">
                      <a16:colId xmlns:a16="http://schemas.microsoft.com/office/drawing/2014/main" val="641440999"/>
                    </a:ext>
                  </a:extLst>
                </a:gridCol>
                <a:gridCol w="2132924">
                  <a:extLst>
                    <a:ext uri="{9D8B030D-6E8A-4147-A177-3AD203B41FA5}">
                      <a16:colId xmlns:a16="http://schemas.microsoft.com/office/drawing/2014/main" val="4014379394"/>
                    </a:ext>
                  </a:extLst>
                </a:gridCol>
                <a:gridCol w="2132924">
                  <a:extLst>
                    <a:ext uri="{9D8B030D-6E8A-4147-A177-3AD203B41FA5}">
                      <a16:colId xmlns:a16="http://schemas.microsoft.com/office/drawing/2014/main" val="3768787435"/>
                    </a:ext>
                  </a:extLst>
                </a:gridCol>
                <a:gridCol w="2132924">
                  <a:extLst>
                    <a:ext uri="{9D8B030D-6E8A-4147-A177-3AD203B41FA5}">
                      <a16:colId xmlns:a16="http://schemas.microsoft.com/office/drawing/2014/main" val="3344899833"/>
                    </a:ext>
                  </a:extLst>
                </a:gridCol>
              </a:tblGrid>
              <a:tr h="894521">
                <a:tc rowSpan="2" gridSpan="2">
                  <a:txBody>
                    <a:bodyPr/>
                    <a:lstStyle/>
                    <a:p>
                      <a:pPr marL="0" indent="0" algn="ctr" fontAlgn="ctr">
                        <a:buNone/>
                      </a:pPr>
                      <a:r>
                        <a:rPr lang="en-US" sz="2200" b="1" i="0" u="none" strike="noStrike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Tree Model </a:t>
                      </a:r>
                      <a:endParaRPr lang="en-US"/>
                    </a:p>
                    <a:p>
                      <a:pPr marL="0" lvl="0" indent="0" algn="ctr">
                        <a:buNone/>
                      </a:pPr>
                      <a:r>
                        <a:rPr lang="en-US" sz="2200" b="1" i="0" u="none" strike="noStrike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Comparison</a:t>
                      </a:r>
                    </a:p>
                  </a:txBody>
                  <a:tcPr marL="9525" marR="9525" marT="9525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b="1" i="0" u="none" strike="noStrike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Baseline Model</a:t>
                      </a:r>
                    </a:p>
                  </a:txBody>
                  <a:tcPr marL="9525" marR="9525" marT="9525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2200" b="1" i="0" u="none" strike="noStrike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Models with Best Parameters</a:t>
                      </a:r>
                      <a:endParaRPr lang="ja-JP" altLang="en-US" sz="2200" b="1" i="0" u="none" strike="noStrike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7362914"/>
                  </a:ext>
                </a:extLst>
              </a:tr>
              <a:tr h="844825"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fontAlgn="ctr">
                        <a:buNone/>
                      </a:pPr>
                      <a:r>
                        <a:rPr lang="en-US" sz="2200" b="1" i="0" u="none" strike="noStrike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Decision Tree</a:t>
                      </a:r>
                    </a:p>
                  </a:txBody>
                  <a:tcPr marL="9525" marR="9525" marT="9525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fontAlgn="ctr">
                        <a:buNone/>
                      </a:pPr>
                      <a:r>
                        <a:rPr lang="en-US" sz="2200" b="1" i="0" u="none" strike="noStrike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Decision Tree</a:t>
                      </a:r>
                    </a:p>
                  </a:txBody>
                  <a:tcPr marL="9525" marR="9525" marT="9525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fontAlgn="ctr">
                        <a:buNone/>
                      </a:pPr>
                      <a:r>
                        <a:rPr lang="en-US" sz="2200" b="1" i="0" u="none" strike="noStrike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Random Forest</a:t>
                      </a:r>
                    </a:p>
                  </a:txBody>
                  <a:tcPr marL="9525" marR="9525" marT="9525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fontAlgn="ctr">
                        <a:buNone/>
                      </a:pPr>
                      <a:r>
                        <a:rPr lang="en-US" sz="2200" b="1" i="0" u="none" strike="noStrike" err="1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XGBoost</a:t>
                      </a:r>
                      <a:endParaRPr lang="en-US" sz="2200" b="1" i="0" u="none" strike="noStrike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6786157"/>
                  </a:ext>
                </a:extLst>
              </a:tr>
              <a:tr h="514835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R-squared</a:t>
                      </a:r>
                    </a:p>
                  </a:txBody>
                  <a:tcPr marL="9525" marR="9525" marT="9525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Train set</a:t>
                      </a:r>
                    </a:p>
                  </a:txBody>
                  <a:tcPr marL="9525" marR="9525" marT="9525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/>
                        </a:rPr>
                        <a:t>0.854</a:t>
                      </a:r>
                    </a:p>
                  </a:txBody>
                  <a:tcPr marL="9525" marR="9525" marT="9525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000" b="0" i="0" u="none" strike="noStrike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/>
                        </a:rPr>
                        <a:t>0.787</a:t>
                      </a:r>
                    </a:p>
                  </a:txBody>
                  <a:tcPr marL="9525" marR="9525" marT="9525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0.750</a:t>
                      </a:r>
                    </a:p>
                  </a:txBody>
                  <a:tcPr marL="9525" marR="9525" marT="9525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/>
                        </a:rPr>
                        <a:t>0.551</a:t>
                      </a:r>
                    </a:p>
                  </a:txBody>
                  <a:tcPr marL="9525" marR="9525" marT="9525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4732521"/>
                  </a:ext>
                </a:extLst>
              </a:tr>
              <a:tr h="51483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Test set</a:t>
                      </a:r>
                    </a:p>
                  </a:txBody>
                  <a:tcPr marL="9525" marR="9525" marT="9525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/>
                        </a:rPr>
                        <a:t>0.558</a:t>
                      </a:r>
                    </a:p>
                  </a:txBody>
                  <a:tcPr marL="9525" marR="9525" marT="9525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000" b="0" i="0" u="none" strike="noStrike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/>
                        </a:rPr>
                        <a:t>0.572</a:t>
                      </a:r>
                    </a:p>
                  </a:txBody>
                  <a:tcPr marL="9525" marR="9525" marT="9525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0.614</a:t>
                      </a:r>
                    </a:p>
                  </a:txBody>
                  <a:tcPr marL="9525" marR="9525" marT="9525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/>
                        </a:rPr>
                        <a:t>0.541</a:t>
                      </a:r>
                    </a:p>
                  </a:txBody>
                  <a:tcPr marL="9525" marR="9525" marT="9525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98066324"/>
                  </a:ext>
                </a:extLst>
              </a:tr>
              <a:tr h="514835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MSE</a:t>
                      </a:r>
                    </a:p>
                  </a:txBody>
                  <a:tcPr marL="9525" marR="9525" marT="9525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Train set</a:t>
                      </a:r>
                    </a:p>
                  </a:txBody>
                  <a:tcPr marL="9525" marR="9525" marT="9525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/>
                        </a:rPr>
                        <a:t>0.063</a:t>
                      </a:r>
                    </a:p>
                  </a:txBody>
                  <a:tcPr marL="9525" marR="9525" marT="9525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000" b="0" i="0" u="none" strike="noStrike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/>
                        </a:rPr>
                        <a:t>0.191</a:t>
                      </a:r>
                      <a:endParaRPr lang="en-US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9525" marR="9525" marT="9525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0.107</a:t>
                      </a:r>
                    </a:p>
                  </a:txBody>
                  <a:tcPr marL="9525" marR="9525" marT="9525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/>
                        </a:rPr>
                        <a:t>0.193</a:t>
                      </a:r>
                    </a:p>
                  </a:txBody>
                  <a:tcPr marL="9525" marR="9525" marT="9525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5646939"/>
                  </a:ext>
                </a:extLst>
              </a:tr>
              <a:tr h="51483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Test set</a:t>
                      </a:r>
                    </a:p>
                  </a:txBody>
                  <a:tcPr marL="9525" marR="9525" marT="9525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/>
                        </a:rPr>
                        <a:t>0.127</a:t>
                      </a:r>
                    </a:p>
                  </a:txBody>
                  <a:tcPr marL="9525" marR="9525" marT="9525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000" b="0" i="0" u="none" strike="noStrike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/>
                        </a:rPr>
                        <a:t>0.123</a:t>
                      </a:r>
                    </a:p>
                  </a:txBody>
                  <a:tcPr marL="9525" marR="9525" marT="9525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0.111</a:t>
                      </a:r>
                    </a:p>
                  </a:txBody>
                  <a:tcPr marL="9525" marR="9525" marT="9525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/>
                        </a:rPr>
                        <a:t>0.132</a:t>
                      </a:r>
                    </a:p>
                  </a:txBody>
                  <a:tcPr marL="9525" marR="9525" marT="9525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0808383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40E484F7-BFC7-D9BE-21B6-2F479B0F3DB8}"/>
              </a:ext>
            </a:extLst>
          </p:cNvPr>
          <p:cNvSpPr txBox="1"/>
          <p:nvPr/>
        </p:nvSpPr>
        <p:spPr>
          <a:xfrm>
            <a:off x="914399" y="6844300"/>
            <a:ext cx="12554465" cy="646331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212121"/>
                </a:solidFill>
                <a:latin typeface="Courier New"/>
                <a:cs typeface="Courier New"/>
              </a:rPr>
              <a:t>Best parameters for Random Forest: </a:t>
            </a:r>
            <a:endParaRPr lang="en-US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</a:endParaRPr>
          </a:p>
          <a:p>
            <a:r>
              <a:rPr lang="en-US">
                <a:solidFill>
                  <a:srgbClr val="212121"/>
                </a:solidFill>
                <a:latin typeface="Courier New"/>
                <a:cs typeface="Courier New"/>
              </a:rPr>
              <a:t>{'</a:t>
            </a:r>
            <a:r>
              <a:rPr lang="en-US" err="1">
                <a:solidFill>
                  <a:srgbClr val="212121"/>
                </a:solidFill>
                <a:latin typeface="Courier New"/>
                <a:cs typeface="Courier New"/>
              </a:rPr>
              <a:t>max_depth</a:t>
            </a:r>
            <a:r>
              <a:rPr lang="en-US">
                <a:solidFill>
                  <a:srgbClr val="212121"/>
                </a:solidFill>
                <a:latin typeface="Courier New"/>
                <a:cs typeface="Courier New"/>
              </a:rPr>
              <a:t>': 21, '</a:t>
            </a:r>
            <a:r>
              <a:rPr lang="en-US" err="1">
                <a:solidFill>
                  <a:srgbClr val="212121"/>
                </a:solidFill>
                <a:latin typeface="Courier New"/>
                <a:cs typeface="Courier New"/>
              </a:rPr>
              <a:t>min_samples_leaf</a:t>
            </a:r>
            <a:r>
              <a:rPr lang="en-US">
                <a:solidFill>
                  <a:srgbClr val="212121"/>
                </a:solidFill>
                <a:latin typeface="Courier New"/>
                <a:cs typeface="Courier New"/>
              </a:rPr>
              <a:t>': 2, '</a:t>
            </a:r>
            <a:r>
              <a:rPr lang="en-US" err="1">
                <a:solidFill>
                  <a:srgbClr val="212121"/>
                </a:solidFill>
                <a:latin typeface="Courier New"/>
                <a:cs typeface="Courier New"/>
              </a:rPr>
              <a:t>min_samples_split</a:t>
            </a:r>
            <a:r>
              <a:rPr lang="en-US">
                <a:solidFill>
                  <a:srgbClr val="212121"/>
                </a:solidFill>
                <a:latin typeface="Courier New"/>
                <a:cs typeface="Courier New"/>
              </a:rPr>
              <a:t>': 2, '</a:t>
            </a:r>
            <a:r>
              <a:rPr lang="en-US" err="1">
                <a:solidFill>
                  <a:srgbClr val="212121"/>
                </a:solidFill>
                <a:latin typeface="Courier New"/>
                <a:cs typeface="Courier New"/>
              </a:rPr>
              <a:t>n_estimators</a:t>
            </a:r>
            <a:r>
              <a:rPr lang="en-US">
                <a:solidFill>
                  <a:srgbClr val="212121"/>
                </a:solidFill>
                <a:latin typeface="Courier New"/>
                <a:cs typeface="Courier New"/>
              </a:rPr>
              <a:t>': 67}</a:t>
            </a:r>
            <a:endParaRPr lang="en-US">
              <a:ea typeface="Calibri"/>
              <a:cs typeface="Calibri"/>
            </a:endParaRPr>
          </a:p>
        </p:txBody>
      </p:sp>
      <p:sp>
        <p:nvSpPr>
          <p:cNvPr id="2" name="Text 27">
            <a:extLst>
              <a:ext uri="{FF2B5EF4-FFF2-40B4-BE49-F238E27FC236}">
                <a16:creationId xmlns:a16="http://schemas.microsoft.com/office/drawing/2014/main" id="{C3939A2E-05EE-31E4-AA0E-21E63AB6FD70}"/>
              </a:ext>
            </a:extLst>
          </p:cNvPr>
          <p:cNvSpPr/>
          <p:nvPr/>
        </p:nvSpPr>
        <p:spPr>
          <a:xfrm>
            <a:off x="914786" y="5403975"/>
            <a:ext cx="12804793" cy="1331723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294"/>
              </a:lnSpc>
            </a:pPr>
            <a:r>
              <a:rPr lang="en-US" sz="2400" b="1" kern="0" spc="-41">
                <a:solidFill>
                  <a:srgbClr val="272525"/>
                </a:solidFill>
                <a:latin typeface="Calibri"/>
                <a:ea typeface="Source Sans Pro"/>
                <a:cs typeface="Source Sans Pro" pitchFamily="34" charset="-120"/>
              </a:rPr>
              <a:t>Random Forest</a:t>
            </a:r>
            <a:r>
              <a:rPr lang="en-US" sz="2400" kern="0" spc="-41">
                <a:solidFill>
                  <a:srgbClr val="272525"/>
                </a:solidFill>
                <a:latin typeface="Calibri"/>
                <a:ea typeface="Source Sans Pro"/>
                <a:cs typeface="Source Sans Pro" pitchFamily="34" charset="-120"/>
              </a:rPr>
              <a:t> performed best:</a:t>
            </a:r>
          </a:p>
          <a:p>
            <a:pPr marL="342900" indent="-342900">
              <a:lnSpc>
                <a:spcPts val="3294"/>
              </a:lnSpc>
              <a:buFont typeface="Arial,Sans-Serif"/>
              <a:buChar char="•"/>
            </a:pPr>
            <a:r>
              <a:rPr lang="en-US" sz="2400" kern="0" spc="-41">
                <a:solidFill>
                  <a:srgbClr val="272525"/>
                </a:solidFill>
                <a:latin typeface="Calibri"/>
                <a:ea typeface="Calibri"/>
                <a:cs typeface="Calibri"/>
              </a:rPr>
              <a:t>Minimized MSE (0.111), maximized R-squared (0.614)</a:t>
            </a:r>
            <a:endParaRPr lang="en-US" sz="2400" kern="0" spc="-41" err="1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 marL="342900" indent="-342900">
              <a:lnSpc>
                <a:spcPts val="3294"/>
              </a:lnSpc>
              <a:buFont typeface="Arial"/>
              <a:buChar char="•"/>
            </a:pPr>
            <a:r>
              <a:rPr lang="en-US" sz="2400" kern="0" spc="-41">
                <a:solidFill>
                  <a:srgbClr val="272525"/>
                </a:solidFill>
                <a:latin typeface="Calibri"/>
                <a:ea typeface="Calibri"/>
                <a:cs typeface="Calibri"/>
              </a:rPr>
              <a:t>Robust to noise and outliers - suitable for datasets with moderate dimensions</a:t>
            </a:r>
            <a:r>
              <a:rPr lang="en-US" sz="2400" kern="0" spc="-41">
                <a:solidFill>
                  <a:srgbClr val="272525"/>
                </a:solidFill>
                <a:latin typeface="Calibri"/>
                <a:ea typeface="Source Sans Pro"/>
                <a:cs typeface="Calibri"/>
              </a:rPr>
              <a:t> (19,418 rows, 4 columns)</a:t>
            </a:r>
            <a:endParaRPr lang="en-US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0617717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30791"/>
          </a:xfrm>
          <a:prstGeom prst="rect">
            <a:avLst/>
          </a:prstGeom>
          <a:solidFill>
            <a:srgbClr val="FFF8F0"/>
          </a:solidFill>
          <a:ln/>
        </p:spPr>
        <p:txBody>
          <a:bodyPr/>
          <a:lstStyle/>
          <a:p>
            <a:endParaRPr lang="zh-CN" altLang="en-US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0" y="0"/>
            <a:ext cx="3657600" cy="823079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341761" y="3754636"/>
            <a:ext cx="4335814" cy="72580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ts val="5437"/>
              </a:lnSpc>
            </a:pPr>
            <a:r>
              <a:rPr lang="en-US" sz="5000" b="1" kern="0" spc="-130">
                <a:solidFill>
                  <a:srgbClr val="2C3F42"/>
                </a:solidFill>
                <a:latin typeface="Calibri"/>
                <a:cs typeface="Calibri"/>
              </a:rPr>
              <a:t>Pipeline Building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">
            <a:extLst>
              <a:ext uri="{FF2B5EF4-FFF2-40B4-BE49-F238E27FC236}">
                <a16:creationId xmlns:a16="http://schemas.microsoft.com/office/drawing/2014/main" id="{1404D7C2-5833-D98B-F590-621A043FE27B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7" name="Text 4"/>
          <p:cNvSpPr/>
          <p:nvPr/>
        </p:nvSpPr>
        <p:spPr>
          <a:xfrm>
            <a:off x="1351855" y="1949783"/>
            <a:ext cx="5501429" cy="95741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ts val="3217"/>
              </a:lnSpc>
            </a:pPr>
            <a:r>
              <a:rPr lang="en-US" sz="2600" b="1" kern="0" spc="-51">
                <a:solidFill>
                  <a:srgbClr val="272525"/>
                </a:solidFill>
                <a:latin typeface="Calibri"/>
                <a:cs typeface="Calibri"/>
              </a:rPr>
              <a:t>Unified and collaborative environment for data jobs</a:t>
            </a:r>
            <a:endParaRPr lang="en-US" sz="2600" b="1" kern="0" spc="-51">
              <a:solidFill>
                <a:srgbClr val="272525"/>
              </a:solidFill>
              <a:latin typeface="Calibri"/>
              <a:ea typeface="adonis-web"/>
              <a:cs typeface="Calibri"/>
            </a:endParaRPr>
          </a:p>
        </p:txBody>
      </p:sp>
      <p:sp>
        <p:nvSpPr>
          <p:cNvPr id="16" name="Text 13"/>
          <p:cNvSpPr/>
          <p:nvPr/>
        </p:nvSpPr>
        <p:spPr>
          <a:xfrm>
            <a:off x="1297810" y="5161965"/>
            <a:ext cx="5662031" cy="50001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ts val="3217"/>
              </a:lnSpc>
            </a:pPr>
            <a:r>
              <a:rPr lang="en-US" sz="2600" b="1" kern="0" spc="-51">
                <a:solidFill>
                  <a:srgbClr val="272525"/>
                </a:solidFill>
                <a:ea typeface="+mn-lt"/>
                <a:cs typeface="+mn-lt"/>
              </a:rPr>
              <a:t>Cloud service capability</a:t>
            </a:r>
            <a:endParaRPr lang="en-US" sz="2600" b="1">
              <a:ea typeface="+mn-lt"/>
              <a:cs typeface="+mn-lt"/>
            </a:endParaRPr>
          </a:p>
        </p:txBody>
      </p:sp>
      <p:sp>
        <p:nvSpPr>
          <p:cNvPr id="14" name="Text 2">
            <a:extLst>
              <a:ext uri="{FF2B5EF4-FFF2-40B4-BE49-F238E27FC236}">
                <a16:creationId xmlns:a16="http://schemas.microsoft.com/office/drawing/2014/main" id="{DC0BB06D-466B-2E33-73EF-7BBDE0646452}"/>
              </a:ext>
            </a:extLst>
          </p:cNvPr>
          <p:cNvSpPr/>
          <p:nvPr/>
        </p:nvSpPr>
        <p:spPr>
          <a:xfrm>
            <a:off x="778704" y="289482"/>
            <a:ext cx="12762197" cy="1485486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ts val="5468"/>
              </a:lnSpc>
            </a:pPr>
            <a:r>
              <a:rPr lang="en-US" sz="4350" kern="0" spc="-131" dirty="0">
                <a:solidFill>
                  <a:srgbClr val="2C3F42"/>
                </a:solidFill>
                <a:latin typeface="Bitter"/>
              </a:rPr>
              <a:t>Platform Selection </a:t>
            </a:r>
            <a:endParaRPr lang="en-US" dirty="0"/>
          </a:p>
          <a:p>
            <a:pPr>
              <a:lnSpc>
                <a:spcPts val="5468"/>
              </a:lnSpc>
            </a:pPr>
            <a:r>
              <a:rPr lang="en-US" sz="4350" kern="0" spc="-131" dirty="0">
                <a:solidFill>
                  <a:srgbClr val="2C3F42"/>
                </a:solidFill>
                <a:latin typeface="Bitter"/>
              </a:rPr>
              <a:t> – Reasons for Choosing Azure Databricks</a:t>
            </a:r>
            <a:endParaRPr lang="en-US" dirty="0"/>
          </a:p>
        </p:txBody>
      </p:sp>
      <p:sp>
        <p:nvSpPr>
          <p:cNvPr id="17" name="Shape 3">
            <a:extLst>
              <a:ext uri="{FF2B5EF4-FFF2-40B4-BE49-F238E27FC236}">
                <a16:creationId xmlns:a16="http://schemas.microsoft.com/office/drawing/2014/main" id="{73FF8F75-FB54-6C6F-1097-04458948D95E}"/>
              </a:ext>
            </a:extLst>
          </p:cNvPr>
          <p:cNvSpPr/>
          <p:nvPr/>
        </p:nvSpPr>
        <p:spPr>
          <a:xfrm>
            <a:off x="778204" y="2017829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3" name="Text 4">
            <a:extLst>
              <a:ext uri="{FF2B5EF4-FFF2-40B4-BE49-F238E27FC236}">
                <a16:creationId xmlns:a16="http://schemas.microsoft.com/office/drawing/2014/main" id="{94D3A9C2-651E-47D1-6B43-B2D75335B1A1}"/>
              </a:ext>
            </a:extLst>
          </p:cNvPr>
          <p:cNvSpPr/>
          <p:nvPr/>
        </p:nvSpPr>
        <p:spPr>
          <a:xfrm>
            <a:off x="963941" y="2021401"/>
            <a:ext cx="128349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kern="0" spc="-79">
                <a:solidFill>
                  <a:srgbClr val="2B2E3C"/>
                </a:solidFill>
                <a:latin typeface="Calibri"/>
                <a:ea typeface="Bitter" pitchFamily="34" charset="-122"/>
                <a:cs typeface="Calibri"/>
              </a:rPr>
              <a:t>1</a:t>
            </a:r>
            <a:endParaRPr lang="en-US" sz="2624">
              <a:latin typeface="Calibri"/>
              <a:cs typeface="Calibri"/>
            </a:endParaRPr>
          </a:p>
        </p:txBody>
      </p:sp>
      <p:sp>
        <p:nvSpPr>
          <p:cNvPr id="24" name="Shape 3">
            <a:extLst>
              <a:ext uri="{FF2B5EF4-FFF2-40B4-BE49-F238E27FC236}">
                <a16:creationId xmlns:a16="http://schemas.microsoft.com/office/drawing/2014/main" id="{6FE6B17B-21E5-F170-2051-0AEAA8BB2414}"/>
              </a:ext>
            </a:extLst>
          </p:cNvPr>
          <p:cNvSpPr/>
          <p:nvPr/>
        </p:nvSpPr>
        <p:spPr>
          <a:xfrm>
            <a:off x="779644" y="5163232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8" name="Text 4">
            <a:extLst>
              <a:ext uri="{FF2B5EF4-FFF2-40B4-BE49-F238E27FC236}">
                <a16:creationId xmlns:a16="http://schemas.microsoft.com/office/drawing/2014/main" id="{14F6E901-5384-8A0A-CCC3-2C83FA38A625}"/>
              </a:ext>
            </a:extLst>
          </p:cNvPr>
          <p:cNvSpPr/>
          <p:nvPr/>
        </p:nvSpPr>
        <p:spPr>
          <a:xfrm>
            <a:off x="965381" y="5149711"/>
            <a:ext cx="128349" cy="416481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00" kern="0" spc="-79">
                <a:solidFill>
                  <a:srgbClr val="2B2E3C"/>
                </a:solidFill>
                <a:latin typeface="Calibri"/>
                <a:cs typeface="Calibri"/>
              </a:rPr>
              <a:t>2</a:t>
            </a:r>
          </a:p>
        </p:txBody>
      </p:sp>
      <p:sp>
        <p:nvSpPr>
          <p:cNvPr id="31" name="Shape 3">
            <a:extLst>
              <a:ext uri="{FF2B5EF4-FFF2-40B4-BE49-F238E27FC236}">
                <a16:creationId xmlns:a16="http://schemas.microsoft.com/office/drawing/2014/main" id="{D6410810-0416-54F3-7569-5A4D67723AEF}"/>
              </a:ext>
            </a:extLst>
          </p:cNvPr>
          <p:cNvSpPr/>
          <p:nvPr/>
        </p:nvSpPr>
        <p:spPr>
          <a:xfrm>
            <a:off x="7481815" y="2024489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2" name="Text 4">
            <a:extLst>
              <a:ext uri="{FF2B5EF4-FFF2-40B4-BE49-F238E27FC236}">
                <a16:creationId xmlns:a16="http://schemas.microsoft.com/office/drawing/2014/main" id="{730B3AF4-8FE6-1D6D-9E32-97283FC56C04}"/>
              </a:ext>
            </a:extLst>
          </p:cNvPr>
          <p:cNvSpPr/>
          <p:nvPr/>
        </p:nvSpPr>
        <p:spPr>
          <a:xfrm>
            <a:off x="7667552" y="2028062"/>
            <a:ext cx="128349" cy="416481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00" kern="0" spc="-79">
                <a:solidFill>
                  <a:srgbClr val="2B2E3C"/>
                </a:solidFill>
                <a:latin typeface="Calibri"/>
                <a:cs typeface="Calibri"/>
              </a:rPr>
              <a:t>3</a:t>
            </a:r>
          </a:p>
        </p:txBody>
      </p:sp>
      <p:sp>
        <p:nvSpPr>
          <p:cNvPr id="35" name="Shape 3">
            <a:extLst>
              <a:ext uri="{FF2B5EF4-FFF2-40B4-BE49-F238E27FC236}">
                <a16:creationId xmlns:a16="http://schemas.microsoft.com/office/drawing/2014/main" id="{E1B3546C-B2F0-DD62-E847-FD182EDF94C4}"/>
              </a:ext>
            </a:extLst>
          </p:cNvPr>
          <p:cNvSpPr/>
          <p:nvPr/>
        </p:nvSpPr>
        <p:spPr>
          <a:xfrm>
            <a:off x="7543076" y="7245645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8" name="Text 4">
            <a:extLst>
              <a:ext uri="{FF2B5EF4-FFF2-40B4-BE49-F238E27FC236}">
                <a16:creationId xmlns:a16="http://schemas.microsoft.com/office/drawing/2014/main" id="{21AB9826-8C65-2D32-27C5-4E8AFCECAEAB}"/>
              </a:ext>
            </a:extLst>
          </p:cNvPr>
          <p:cNvSpPr/>
          <p:nvPr/>
        </p:nvSpPr>
        <p:spPr>
          <a:xfrm>
            <a:off x="7728813" y="7242130"/>
            <a:ext cx="128349" cy="416481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00" kern="0" spc="-79">
                <a:solidFill>
                  <a:srgbClr val="2B2E3C"/>
                </a:solidFill>
                <a:latin typeface="Calibri"/>
                <a:cs typeface="Calibri"/>
              </a:rPr>
              <a:t>4</a:t>
            </a:r>
          </a:p>
        </p:txBody>
      </p:sp>
      <p:sp>
        <p:nvSpPr>
          <p:cNvPr id="2" name="Text 19">
            <a:extLst>
              <a:ext uri="{FF2B5EF4-FFF2-40B4-BE49-F238E27FC236}">
                <a16:creationId xmlns:a16="http://schemas.microsoft.com/office/drawing/2014/main" id="{9B36BC20-64AF-FC0B-FBCC-B6F32BC088EB}"/>
              </a:ext>
            </a:extLst>
          </p:cNvPr>
          <p:cNvSpPr/>
          <p:nvPr/>
        </p:nvSpPr>
        <p:spPr>
          <a:xfrm>
            <a:off x="1301544" y="2825316"/>
            <a:ext cx="5802318" cy="1677790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 marL="342900" indent="-342900">
              <a:lnSpc>
                <a:spcPct val="150000"/>
              </a:lnSpc>
              <a:buSzPct val="100000"/>
              <a:buFont typeface="Arial"/>
              <a:buChar char="•"/>
            </a:pPr>
            <a:r>
              <a:rPr lang="en-US" sz="2400" kern="0" spc="-41" dirty="0">
                <a:solidFill>
                  <a:srgbClr val="000000"/>
                </a:solidFill>
                <a:ea typeface="+mn-lt"/>
                <a:cs typeface="+mn-lt"/>
              </a:rPr>
              <a:t>support multiple tasks</a:t>
            </a:r>
            <a:endParaRPr lang="en-US" sz="2400" b="1" kern="0" spc="-41" dirty="0">
              <a:solidFill>
                <a:srgbClr val="272525"/>
              </a:solidFill>
              <a:latin typeface="Calibri"/>
              <a:ea typeface="Source Sans Pro"/>
              <a:cs typeface="Calibri" panose="020F0502020204030204"/>
            </a:endParaRP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400" kern="0" spc="-41" dirty="0">
                <a:solidFill>
                  <a:srgbClr val="272525"/>
                </a:solidFill>
                <a:ea typeface="+mn-lt"/>
                <a:cs typeface="+mn-lt"/>
              </a:rPr>
              <a:t>offer multi-language development capability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400" kern="0" spc="-41" dirty="0">
                <a:solidFill>
                  <a:srgbClr val="272525"/>
                </a:solidFill>
                <a:ea typeface="+mn-lt"/>
                <a:cs typeface="+mn-lt"/>
              </a:rPr>
              <a:t>can share files and compute resources</a:t>
            </a:r>
          </a:p>
        </p:txBody>
      </p:sp>
      <p:sp>
        <p:nvSpPr>
          <p:cNvPr id="3" name="Text 19">
            <a:extLst>
              <a:ext uri="{FF2B5EF4-FFF2-40B4-BE49-F238E27FC236}">
                <a16:creationId xmlns:a16="http://schemas.microsoft.com/office/drawing/2014/main" id="{34DBC031-17D4-30D0-A39B-E4FEDA0698A3}"/>
              </a:ext>
            </a:extLst>
          </p:cNvPr>
          <p:cNvSpPr/>
          <p:nvPr/>
        </p:nvSpPr>
        <p:spPr>
          <a:xfrm>
            <a:off x="1301544" y="5644716"/>
            <a:ext cx="5756598" cy="2188330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 marL="342900" indent="-342900">
              <a:lnSpc>
                <a:spcPct val="150000"/>
              </a:lnSpc>
              <a:buSzPct val="100000"/>
              <a:buFont typeface="Arial"/>
              <a:buChar char="•"/>
            </a:pPr>
            <a:r>
              <a:rPr lang="en-US" sz="2400" kern="0" spc="-41">
                <a:solidFill>
                  <a:srgbClr val="0D0D0D"/>
                </a:solidFill>
                <a:ea typeface="+mn-lt"/>
                <a:cs typeface="+mn-lt"/>
              </a:rPr>
              <a:t>compatible with various public cloud providers</a:t>
            </a:r>
            <a:endParaRPr lang="en-US" sz="2400" kern="0" spc="-41">
              <a:solidFill>
                <a:srgbClr val="000000"/>
              </a:solidFill>
              <a:latin typeface="Calibri"/>
              <a:ea typeface="Source Sans Pro"/>
              <a:cs typeface="Calibri" panose="020F0502020204030204"/>
            </a:endParaRP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400" kern="0" spc="-41">
                <a:solidFill>
                  <a:srgbClr val="272525"/>
                </a:solidFill>
                <a:ea typeface="+mn-lt"/>
                <a:cs typeface="+mn-lt"/>
              </a:rPr>
              <a:t>chose Azure Databricks</a:t>
            </a:r>
          </a:p>
          <a:p>
            <a:pPr marL="800100" lvl="1" indent="-342900">
              <a:lnSpc>
                <a:spcPct val="150000"/>
              </a:lnSpc>
              <a:buFont typeface="Courier New"/>
              <a:buChar char="o"/>
            </a:pPr>
            <a:r>
              <a:rPr lang="en-US" sz="2000" kern="0" spc="-41">
                <a:solidFill>
                  <a:srgbClr val="272525"/>
                </a:solidFill>
                <a:ea typeface="+mn-lt"/>
                <a:cs typeface="+mn-lt"/>
              </a:rPr>
              <a:t>Databricks – 14 days free tier</a:t>
            </a:r>
          </a:p>
          <a:p>
            <a:pPr marL="800100" lvl="1" indent="-342900">
              <a:lnSpc>
                <a:spcPct val="150000"/>
              </a:lnSpc>
              <a:buFont typeface="Courier New"/>
              <a:buChar char="o"/>
            </a:pPr>
            <a:r>
              <a:rPr lang="en-US" sz="2000" kern="0" spc="-41">
                <a:solidFill>
                  <a:srgbClr val="272525"/>
                </a:solidFill>
                <a:ea typeface="+mn-lt"/>
                <a:cs typeface="+mn-lt"/>
              </a:rPr>
              <a:t>Azure Databricks - $100 start credit for students</a:t>
            </a:r>
          </a:p>
        </p:txBody>
      </p:sp>
      <p:sp>
        <p:nvSpPr>
          <p:cNvPr id="5" name="Text 4">
            <a:extLst>
              <a:ext uri="{FF2B5EF4-FFF2-40B4-BE49-F238E27FC236}">
                <a16:creationId xmlns:a16="http://schemas.microsoft.com/office/drawing/2014/main" id="{89C9852F-F25D-9EB7-7336-6478C2B6CE71}"/>
              </a:ext>
            </a:extLst>
          </p:cNvPr>
          <p:cNvSpPr/>
          <p:nvPr/>
        </p:nvSpPr>
        <p:spPr>
          <a:xfrm>
            <a:off x="8042214" y="1949782"/>
            <a:ext cx="5577629" cy="91931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ts val="3217"/>
              </a:lnSpc>
            </a:pPr>
            <a:r>
              <a:rPr lang="en-US" sz="2600" b="1">
                <a:solidFill>
                  <a:srgbClr val="0D0D0D"/>
                </a:solidFill>
                <a:latin typeface="Calibri"/>
                <a:ea typeface="Söhne"/>
                <a:cs typeface="Söhne"/>
              </a:rPr>
              <a:t>Clear and user-friendly workflow deployment and monitoring</a:t>
            </a:r>
            <a:endParaRPr lang="en-US" sz="2600" b="1" kern="0" spc="-51">
              <a:solidFill>
                <a:srgbClr val="272525"/>
              </a:solidFill>
              <a:latin typeface="Calibri"/>
              <a:ea typeface="adonis-web"/>
              <a:cs typeface="Calibri"/>
            </a:endParaRPr>
          </a:p>
        </p:txBody>
      </p:sp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FC29E791-DBBE-165B-FCD1-1FA87866A1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9100" y="2908935"/>
            <a:ext cx="5013960" cy="1527810"/>
          </a:xfrm>
          <a:prstGeom prst="rect">
            <a:avLst/>
          </a:prstGeom>
        </p:spPr>
      </p:pic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88073AE1-9F98-868E-4406-A8BAF6414E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8867" y="4503420"/>
            <a:ext cx="4074425" cy="2537460"/>
          </a:xfrm>
          <a:prstGeom prst="rect">
            <a:avLst/>
          </a:prstGeom>
        </p:spPr>
      </p:pic>
      <p:sp>
        <p:nvSpPr>
          <p:cNvPr id="13" name="Text 4">
            <a:extLst>
              <a:ext uri="{FF2B5EF4-FFF2-40B4-BE49-F238E27FC236}">
                <a16:creationId xmlns:a16="http://schemas.microsoft.com/office/drawing/2014/main" id="{050B2461-EDEE-F4D5-764A-47B8D6F37C66}"/>
              </a:ext>
            </a:extLst>
          </p:cNvPr>
          <p:cNvSpPr/>
          <p:nvPr/>
        </p:nvSpPr>
        <p:spPr>
          <a:xfrm>
            <a:off x="8042213" y="7238061"/>
            <a:ext cx="5577629" cy="4087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ts val="3217"/>
              </a:lnSpc>
            </a:pPr>
            <a:r>
              <a:rPr lang="en-US" sz="2600" b="1">
                <a:solidFill>
                  <a:srgbClr val="0D0D0D"/>
                </a:solidFill>
                <a:latin typeface="Calibri"/>
                <a:ea typeface="adonis-web"/>
                <a:cs typeface="Calibri"/>
              </a:rPr>
              <a:t>Previous experience</a:t>
            </a:r>
          </a:p>
        </p:txBody>
      </p:sp>
    </p:spTree>
    <p:extLst>
      <p:ext uri="{BB962C8B-B14F-4D97-AF65-F5344CB8AC3E}">
        <p14:creationId xmlns:p14="http://schemas.microsoft.com/office/powerpoint/2010/main" val="539938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" name="Shape 1"/>
          <p:cNvSpPr/>
          <p:nvPr/>
        </p:nvSpPr>
        <p:spPr>
          <a:xfrm>
            <a:off x="0" y="-1350"/>
            <a:ext cx="14630400" cy="8230791"/>
          </a:xfrm>
          <a:prstGeom prst="rect">
            <a:avLst/>
          </a:prstGeom>
          <a:solidFill>
            <a:srgbClr val="FFF8F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" name="Text 2"/>
          <p:cNvSpPr/>
          <p:nvPr/>
        </p:nvSpPr>
        <p:spPr>
          <a:xfrm>
            <a:off x="1062684" y="123966"/>
            <a:ext cx="9315688" cy="77914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ts val="5437"/>
              </a:lnSpc>
            </a:pPr>
            <a:r>
              <a:rPr lang="en-US" sz="4350" kern="0" spc="-130">
                <a:solidFill>
                  <a:srgbClr val="2C3F42"/>
                </a:solidFill>
                <a:latin typeface="Bitter"/>
                <a:ea typeface="Bitter"/>
              </a:rPr>
              <a:t>Workflow Design</a:t>
            </a:r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 rotWithShape="1">
          <a:blip r:embed="rId3"/>
          <a:srcRect t="135" b="-135"/>
          <a:stretch/>
        </p:blipFill>
        <p:spPr>
          <a:xfrm>
            <a:off x="1522863" y="1474232"/>
            <a:ext cx="1157057" cy="17360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 3"/>
          <p:cNvSpPr/>
          <p:nvPr/>
        </p:nvSpPr>
        <p:spPr>
          <a:xfrm>
            <a:off x="3998067" y="1474113"/>
            <a:ext cx="2777371" cy="1168241"/>
          </a:xfrm>
          <a:prstGeom prst="rect">
            <a:avLst/>
          </a:prstGeom>
          <a:noFill/>
          <a:ln w="28575">
            <a:solidFill>
              <a:schemeClr val="accent6">
                <a:lumMod val="75000"/>
              </a:schemeClr>
            </a:solidFill>
          </a:ln>
        </p:spPr>
        <p:txBody>
          <a:bodyPr wrap="none" lIns="91440" tIns="45720" rIns="91440" bIns="45720" rtlCol="0" anchor="t"/>
          <a:lstStyle/>
          <a:p>
            <a:pPr algn="ctr">
              <a:lnSpc>
                <a:spcPts val="2719"/>
              </a:lnSpc>
            </a:pPr>
            <a:r>
              <a:rPr lang="en-US" sz="2600" b="1" kern="0" spc="-65" err="1">
                <a:solidFill>
                  <a:srgbClr val="2B2E3C"/>
                </a:solidFill>
                <a:latin typeface="Calibri"/>
                <a:cs typeface="Calibri"/>
              </a:rPr>
              <a:t>GetUserInput</a:t>
            </a:r>
            <a:endParaRPr lang="en-US"/>
          </a:p>
          <a:p>
            <a:pPr marL="285750" indent="-285750">
              <a:lnSpc>
                <a:spcPts val="2784"/>
              </a:lnSpc>
              <a:buFont typeface="Arial,Sans-Serif"/>
              <a:buChar char="•"/>
            </a:pPr>
            <a:r>
              <a:rPr lang="en-US" sz="2400" kern="0" spc="-65">
                <a:solidFill>
                  <a:srgbClr val="2B2E3C"/>
                </a:solidFill>
                <a:latin typeface="Calibri"/>
                <a:cs typeface="Arial"/>
              </a:rPr>
              <a:t>Get user input</a:t>
            </a:r>
            <a:endParaRPr lang="en-US" sz="2400" kern="0" spc="-65">
              <a:solidFill>
                <a:srgbClr val="000000"/>
              </a:solidFill>
              <a:latin typeface="Calibri"/>
              <a:cs typeface="Arial"/>
            </a:endParaRPr>
          </a:p>
          <a:p>
            <a:pPr marL="285750" indent="-285750">
              <a:lnSpc>
                <a:spcPts val="2784"/>
              </a:lnSpc>
              <a:buFont typeface="Arial,Sans-Serif"/>
              <a:buChar char="•"/>
            </a:pPr>
            <a:r>
              <a:rPr lang="en-US" sz="2400" kern="0" spc="-65">
                <a:solidFill>
                  <a:srgbClr val="2B2E3C"/>
                </a:solidFill>
                <a:latin typeface="Calibri"/>
                <a:cs typeface="Arial"/>
              </a:rPr>
              <a:t>Get query time</a:t>
            </a:r>
            <a:endParaRPr lang="en-US">
              <a:latin typeface="Calibri"/>
            </a:endParaRPr>
          </a:p>
          <a:p>
            <a:pPr>
              <a:lnSpc>
                <a:spcPts val="2719"/>
              </a:lnSpc>
            </a:pPr>
            <a:endParaRPr lang="en-US" sz="2600" b="1" kern="0" spc="-65">
              <a:solidFill>
                <a:srgbClr val="2B2E3C"/>
              </a:solidFill>
              <a:latin typeface="Calibri"/>
              <a:cs typeface="Calibri"/>
            </a:endParaRPr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4179" y="3683913"/>
            <a:ext cx="1165741" cy="17753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0989" y="6075410"/>
            <a:ext cx="1168931" cy="17007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Text 7"/>
          <p:cNvSpPr/>
          <p:nvPr/>
        </p:nvSpPr>
        <p:spPr>
          <a:xfrm>
            <a:off x="3209568" y="6343055"/>
            <a:ext cx="4339471" cy="1434941"/>
          </a:xfrm>
          <a:prstGeom prst="rect">
            <a:avLst/>
          </a:prstGeom>
          <a:noFill/>
          <a:ln w="28575">
            <a:solidFill>
              <a:schemeClr val="accent6">
                <a:lumMod val="75000"/>
              </a:schemeClr>
            </a:solidFill>
          </a:ln>
        </p:spPr>
        <p:txBody>
          <a:bodyPr wrap="none" lIns="91440" tIns="45720" rIns="91440" bIns="45720" rtlCol="0" anchor="t"/>
          <a:lstStyle/>
          <a:p>
            <a:pPr marL="0" indent="0" algn="ctr">
              <a:lnSpc>
                <a:spcPts val="2719"/>
              </a:lnSpc>
              <a:buNone/>
            </a:pPr>
            <a:r>
              <a:rPr lang="en-US" sz="2600" b="1" kern="0" spc="-65" err="1">
                <a:solidFill>
                  <a:srgbClr val="2B2E3C"/>
                </a:solidFill>
                <a:latin typeface="Calibri"/>
                <a:cs typeface="Calibri"/>
              </a:rPr>
              <a:t>ModelAndPrediction</a:t>
            </a:r>
            <a:endParaRPr lang="en-US" sz="2600" b="1" kern="0" spc="-65">
              <a:solidFill>
                <a:srgbClr val="2B2E3C"/>
              </a:solidFill>
              <a:latin typeface="Calibri"/>
              <a:cs typeface="Calibri"/>
            </a:endParaRPr>
          </a:p>
          <a:p>
            <a:pPr marL="342900" indent="-342900">
              <a:lnSpc>
                <a:spcPts val="2719"/>
              </a:lnSpc>
              <a:buFont typeface="Arial"/>
              <a:buChar char="•"/>
            </a:pPr>
            <a:r>
              <a:rPr lang="en-US" sz="2400" kern="0" spc="-65">
                <a:solidFill>
                  <a:srgbClr val="2B2E3C"/>
                </a:solidFill>
                <a:latin typeface="Calibri"/>
                <a:cs typeface="Calibri"/>
              </a:rPr>
              <a:t>Get </a:t>
            </a:r>
            <a:r>
              <a:rPr lang="en-US" sz="2400" kern="0" spc="-65" err="1">
                <a:solidFill>
                  <a:srgbClr val="2B2E3C"/>
                </a:solidFill>
                <a:latin typeface="Calibri"/>
                <a:cs typeface="Calibri"/>
              </a:rPr>
              <a:t>Xs</a:t>
            </a:r>
            <a:endParaRPr lang="en-US" sz="2400" kern="0" spc="-65">
              <a:solidFill>
                <a:srgbClr val="2B2E3C"/>
              </a:solidFill>
              <a:latin typeface="Calibri"/>
              <a:cs typeface="Calibri"/>
            </a:endParaRPr>
          </a:p>
          <a:p>
            <a:pPr marL="342900" indent="-342900">
              <a:lnSpc>
                <a:spcPts val="2719"/>
              </a:lnSpc>
              <a:buFont typeface="Arial"/>
              <a:buChar char="•"/>
            </a:pPr>
            <a:r>
              <a:rPr lang="en-US" sz="2400" kern="0" spc="-65">
                <a:solidFill>
                  <a:srgbClr val="2B2E3C"/>
                </a:solidFill>
                <a:latin typeface="Calibri"/>
                <a:cs typeface="Calibri"/>
              </a:rPr>
              <a:t>Call the trained model to predict</a:t>
            </a:r>
          </a:p>
          <a:p>
            <a:pPr marL="342900" indent="-342900">
              <a:lnSpc>
                <a:spcPts val="2719"/>
              </a:lnSpc>
              <a:buFont typeface="Arial"/>
              <a:buChar char="•"/>
            </a:pPr>
            <a:r>
              <a:rPr lang="en-US" sz="2400" kern="0" spc="-65">
                <a:solidFill>
                  <a:srgbClr val="2B2E3C"/>
                </a:solidFill>
                <a:latin typeface="Calibri"/>
                <a:cs typeface="Calibri"/>
              </a:rPr>
              <a:t>Get prediction result</a:t>
            </a:r>
          </a:p>
        </p:txBody>
      </p:sp>
      <p:sp>
        <p:nvSpPr>
          <p:cNvPr id="19" name="Text 4">
            <a:extLst>
              <a:ext uri="{FF2B5EF4-FFF2-40B4-BE49-F238E27FC236}">
                <a16:creationId xmlns:a16="http://schemas.microsoft.com/office/drawing/2014/main" id="{92421440-1DC6-9446-631A-D095BDA58B84}"/>
              </a:ext>
            </a:extLst>
          </p:cNvPr>
          <p:cNvSpPr/>
          <p:nvPr/>
        </p:nvSpPr>
        <p:spPr>
          <a:xfrm>
            <a:off x="2967295" y="3671903"/>
            <a:ext cx="4830869" cy="1765130"/>
          </a:xfrm>
          <a:prstGeom prst="rect">
            <a:avLst/>
          </a:prstGeom>
          <a:noFill/>
          <a:ln w="28575">
            <a:solidFill>
              <a:schemeClr val="accent6">
                <a:lumMod val="75000"/>
              </a:schemeClr>
            </a:solidFill>
          </a:ln>
        </p:spPr>
        <p:txBody>
          <a:bodyPr wrap="square" lIns="91440" tIns="45720" rIns="91440" bIns="45720" rtlCol="0" anchor="t"/>
          <a:lstStyle/>
          <a:p>
            <a:pPr algn="ctr">
              <a:lnSpc>
                <a:spcPts val="2719"/>
              </a:lnSpc>
            </a:pPr>
            <a:r>
              <a:rPr lang="en-US" sz="2600" b="1" kern="0" spc="-51" err="1">
                <a:solidFill>
                  <a:srgbClr val="2B2E3C"/>
                </a:solidFill>
                <a:ea typeface="+mn-lt"/>
                <a:cs typeface="+mn-lt"/>
              </a:rPr>
              <a:t>DataProcessor</a:t>
            </a:r>
            <a:endParaRPr lang="en-US" sz="2600" kern="0" spc="-51" err="1">
              <a:solidFill>
                <a:srgbClr val="000000"/>
              </a:solidFill>
              <a:ea typeface="+mn-lt"/>
              <a:cs typeface="+mn-lt"/>
            </a:endParaRPr>
          </a:p>
          <a:p>
            <a:pPr marL="342900" indent="-342900">
              <a:lnSpc>
                <a:spcPts val="2719"/>
              </a:lnSpc>
              <a:buFont typeface="Arial,Sans-Serif"/>
              <a:buChar char="•"/>
            </a:pPr>
            <a:r>
              <a:rPr lang="en-US" sz="2400" kern="0" spc="-51">
                <a:solidFill>
                  <a:srgbClr val="2B2E3C"/>
                </a:solidFill>
                <a:latin typeface="Calibri"/>
                <a:cs typeface="Arial"/>
              </a:rPr>
              <a:t>Get real-time data and static data</a:t>
            </a:r>
            <a:endParaRPr lang="en-US" sz="2400" kern="0" spc="-51">
              <a:solidFill>
                <a:srgbClr val="000000"/>
              </a:solidFill>
              <a:latin typeface="Calibri"/>
              <a:cs typeface="Arial"/>
            </a:endParaRPr>
          </a:p>
          <a:p>
            <a:pPr marL="342900" indent="-342900">
              <a:lnSpc>
                <a:spcPts val="2719"/>
              </a:lnSpc>
              <a:buFont typeface="Arial,Sans-Serif"/>
              <a:buChar char="•"/>
            </a:pPr>
            <a:r>
              <a:rPr lang="en-US" sz="2400" kern="0" spc="-51">
                <a:solidFill>
                  <a:srgbClr val="2B2E3C"/>
                </a:solidFill>
                <a:latin typeface="Calibri"/>
                <a:cs typeface="Arial"/>
              </a:rPr>
              <a:t>Match real-time data and static data according to user query</a:t>
            </a:r>
            <a:endParaRPr lang="en-US" sz="2400" kern="0" spc="-51">
              <a:solidFill>
                <a:srgbClr val="000000"/>
              </a:solidFill>
              <a:latin typeface="Calibri"/>
              <a:cs typeface="Arial"/>
            </a:endParaRPr>
          </a:p>
          <a:p>
            <a:pPr marL="342900" indent="-342900">
              <a:lnSpc>
                <a:spcPts val="2719"/>
              </a:lnSpc>
              <a:buFont typeface="Arial,Sans-Serif"/>
              <a:buChar char="•"/>
            </a:pPr>
            <a:r>
              <a:rPr lang="en-US" sz="2400" kern="0" spc="-51">
                <a:solidFill>
                  <a:srgbClr val="2B2E3C"/>
                </a:solidFill>
                <a:latin typeface="Calibri"/>
                <a:cs typeface="Arial"/>
              </a:rPr>
              <a:t>Generate the </a:t>
            </a:r>
            <a:r>
              <a:rPr lang="en-US" sz="2400" kern="0" spc="-51" err="1">
                <a:solidFill>
                  <a:srgbClr val="2B2E3C"/>
                </a:solidFill>
                <a:latin typeface="Calibri"/>
                <a:cs typeface="Arial"/>
              </a:rPr>
              <a:t>Xs</a:t>
            </a:r>
            <a:r>
              <a:rPr lang="en-US" sz="2400" kern="0" spc="-51">
                <a:solidFill>
                  <a:srgbClr val="2B2E3C"/>
                </a:solidFill>
                <a:latin typeface="Calibri"/>
                <a:cs typeface="Arial"/>
              </a:rPr>
              <a:t> for the prediction</a:t>
            </a:r>
            <a:endParaRPr lang="en-US" sz="2400" kern="0" spc="-51">
              <a:solidFill>
                <a:srgbClr val="000000"/>
              </a:solidFill>
              <a:latin typeface="Calibri"/>
              <a:cs typeface="Arial"/>
            </a:endParaRPr>
          </a:p>
          <a:p>
            <a:pPr>
              <a:lnSpc>
                <a:spcPts val="2719"/>
              </a:lnSpc>
            </a:pPr>
            <a:endParaRPr lang="en-US" sz="2600" kern="0" spc="-51">
              <a:solidFill>
                <a:srgbClr val="000000"/>
              </a:solidFill>
              <a:ea typeface="+mn-lt"/>
              <a:cs typeface="+mn-lt"/>
            </a:endParaRPr>
          </a:p>
          <a:p>
            <a:pPr>
              <a:lnSpc>
                <a:spcPts val="3217"/>
              </a:lnSpc>
            </a:pPr>
            <a:endParaRPr lang="en-US" sz="2600" b="1" kern="0" spc="-51">
              <a:solidFill>
                <a:srgbClr val="272525"/>
              </a:solidFill>
              <a:latin typeface="Calibri"/>
              <a:ea typeface="adonis-web"/>
              <a:cs typeface="Calibri"/>
            </a:endParaRPr>
          </a:p>
        </p:txBody>
      </p:sp>
      <p:sp>
        <p:nvSpPr>
          <p:cNvPr id="22" name="Arrow: Down 21">
            <a:extLst>
              <a:ext uri="{FF2B5EF4-FFF2-40B4-BE49-F238E27FC236}">
                <a16:creationId xmlns:a16="http://schemas.microsoft.com/office/drawing/2014/main" id="{8DB05866-A8B3-D3D3-7160-ED6A49BA5EAF}"/>
              </a:ext>
            </a:extLst>
          </p:cNvPr>
          <p:cNvSpPr/>
          <p:nvPr/>
        </p:nvSpPr>
        <p:spPr>
          <a:xfrm>
            <a:off x="5303178" y="2647324"/>
            <a:ext cx="160020" cy="1021080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CE30EAA6-130C-F42C-EBB0-E4A3F5452E82}"/>
              </a:ext>
            </a:extLst>
          </p:cNvPr>
          <p:cNvSpPr/>
          <p:nvPr/>
        </p:nvSpPr>
        <p:spPr>
          <a:xfrm>
            <a:off x="5303178" y="5436244"/>
            <a:ext cx="167640" cy="906780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65FE350-1BF6-E2E2-4429-8B944D585275}"/>
              </a:ext>
            </a:extLst>
          </p:cNvPr>
          <p:cNvSpPr/>
          <p:nvPr/>
        </p:nvSpPr>
        <p:spPr>
          <a:xfrm>
            <a:off x="214525" y="1025238"/>
            <a:ext cx="7795056" cy="7068542"/>
          </a:xfrm>
          <a:prstGeom prst="rect">
            <a:avLst/>
          </a:pr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87A4A2A-8F17-DA0D-0709-CDCAC1C61B5B}"/>
              </a:ext>
            </a:extLst>
          </p:cNvPr>
          <p:cNvSpPr txBox="1"/>
          <p:nvPr/>
        </p:nvSpPr>
        <p:spPr>
          <a:xfrm>
            <a:off x="313676" y="4323211"/>
            <a:ext cx="1006247" cy="44337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200" b="1">
                <a:solidFill>
                  <a:schemeClr val="accent6">
                    <a:lumMod val="75000"/>
                  </a:schemeClr>
                </a:solidFill>
                <a:cs typeface="Calibri"/>
              </a:rPr>
              <a:t>3 Tasks</a:t>
            </a:r>
            <a:endParaRPr lang="en-US" sz="2200" b="1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AEC8DF-A69D-F3F0-2B38-313C3D8508CF}"/>
              </a:ext>
            </a:extLst>
          </p:cNvPr>
          <p:cNvSpPr txBox="1"/>
          <p:nvPr/>
        </p:nvSpPr>
        <p:spPr>
          <a:xfrm>
            <a:off x="5472578" y="2867954"/>
            <a:ext cx="2129347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err="1">
                <a:cs typeface="Calibri"/>
              </a:rPr>
              <a:t>Start_code</a:t>
            </a:r>
            <a:r>
              <a:rPr lang="en-US" sz="1600">
                <a:cs typeface="Calibri"/>
              </a:rPr>
              <a:t>, </a:t>
            </a:r>
            <a:r>
              <a:rPr lang="en-US" sz="1600" err="1">
                <a:cs typeface="Calibri"/>
              </a:rPr>
              <a:t>end_code</a:t>
            </a:r>
            <a:r>
              <a:rPr lang="en-US" sz="1600">
                <a:cs typeface="Calibri"/>
              </a:rPr>
              <a:t>,</a:t>
            </a:r>
          </a:p>
          <a:p>
            <a:r>
              <a:rPr lang="en-US" sz="1600" err="1">
                <a:cs typeface="Calibri"/>
              </a:rPr>
              <a:t>Current_time</a:t>
            </a:r>
            <a:r>
              <a:rPr lang="en-US" sz="1600">
                <a:cs typeface="Calibri"/>
              </a:rPr>
              <a:t>, weekday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773794-6F72-647A-3F43-5F9421970453}"/>
              </a:ext>
            </a:extLst>
          </p:cNvPr>
          <p:cNvSpPr txBox="1"/>
          <p:nvPr/>
        </p:nvSpPr>
        <p:spPr>
          <a:xfrm>
            <a:off x="5473286" y="5468679"/>
            <a:ext cx="1746575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err="1">
                <a:cs typeface="Calibri"/>
              </a:rPr>
              <a:t>distance_ls</a:t>
            </a:r>
            <a:r>
              <a:rPr lang="en-US" sz="1600">
                <a:cs typeface="Calibri"/>
              </a:rPr>
              <a:t>,</a:t>
            </a:r>
          </a:p>
          <a:p>
            <a:r>
              <a:rPr lang="en-US" sz="1600" err="1">
                <a:cs typeface="Calibri"/>
              </a:rPr>
              <a:t>total_volume_ls,rainfall_value_ls</a:t>
            </a:r>
            <a:endParaRPr lang="en-US" sz="1600">
              <a:cs typeface="Calibri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7867375-E070-6FC8-3F9B-F0DF073AB5C4}"/>
              </a:ext>
            </a:extLst>
          </p:cNvPr>
          <p:cNvCxnSpPr/>
          <p:nvPr/>
        </p:nvCxnSpPr>
        <p:spPr>
          <a:xfrm>
            <a:off x="7796619" y="4581349"/>
            <a:ext cx="472109" cy="8050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: Single Corner Snipped 13">
            <a:extLst>
              <a:ext uri="{FF2B5EF4-FFF2-40B4-BE49-F238E27FC236}">
                <a16:creationId xmlns:a16="http://schemas.microsoft.com/office/drawing/2014/main" id="{DE286719-1B80-8124-53B4-A1D221226F8C}"/>
              </a:ext>
            </a:extLst>
          </p:cNvPr>
          <p:cNvSpPr/>
          <p:nvPr/>
        </p:nvSpPr>
        <p:spPr>
          <a:xfrm>
            <a:off x="8239769" y="1011900"/>
            <a:ext cx="6207917" cy="7081811"/>
          </a:xfrm>
          <a:prstGeom prst="snip1Rect">
            <a:avLst/>
          </a:pr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b="1">
              <a:cs typeface="Calibri"/>
            </a:endParaRPr>
          </a:p>
          <a:p>
            <a:pPr algn="ctr"/>
            <a:endParaRPr lang="en-US" sz="2400" b="1">
              <a:cs typeface="Calibri"/>
            </a:endParaRPr>
          </a:p>
          <a:p>
            <a:endParaRPr lang="en-US" sz="2400" b="1">
              <a:cs typeface="Calibri"/>
            </a:endParaRPr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B8CDBB28-B007-C9A3-B399-9F2C440E1D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7994947"/>
              </p:ext>
            </p:extLst>
          </p:nvPr>
        </p:nvGraphicFramePr>
        <p:xfrm>
          <a:off x="9794187" y="3156611"/>
          <a:ext cx="3108960" cy="292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4480">
                  <a:extLst>
                    <a:ext uri="{9D8B030D-6E8A-4147-A177-3AD203B41FA5}">
                      <a16:colId xmlns:a16="http://schemas.microsoft.com/office/drawing/2014/main" val="1489822028"/>
                    </a:ext>
                  </a:extLst>
                </a:gridCol>
                <a:gridCol w="1554480">
                  <a:extLst>
                    <a:ext uri="{9D8B030D-6E8A-4147-A177-3AD203B41FA5}">
                      <a16:colId xmlns:a16="http://schemas.microsoft.com/office/drawing/2014/main" val="2131269762"/>
                    </a:ext>
                  </a:extLst>
                </a:gridCol>
              </a:tblGrid>
              <a:tr h="365760">
                <a:tc gridSpan="2"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 b="1" kern="120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filtered_mergered_data.csv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6987496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600" b="1"/>
                        <a:t>Column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/>
                        <a:t>Function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082530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600" err="1"/>
                        <a:t>day_type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FCE2CF"/>
                    </a:solidFill>
                  </a:tcPr>
                </a:tc>
                <a:tc rowSpan="3"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 b="0" i="0" u="none" strike="noStrike" noProof="0">
                          <a:latin typeface="Calibri"/>
                        </a:rPr>
                        <a:t>joint primary key</a:t>
                      </a:r>
                      <a:endParaRPr lang="en-US" sz="1600"/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FCE2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582251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600" err="1"/>
                        <a:t>time_per_hour</a:t>
                      </a:r>
                      <a:endParaRPr lang="en-US" sz="1600"/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0426726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600" err="1">
                          <a:solidFill>
                            <a:srgbClr val="C00000"/>
                          </a:solidFill>
                        </a:rPr>
                        <a:t>code_x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FCE2C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CE2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5105996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600" err="1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Distance_x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feature1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837247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TOTAL_VOLUME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FCE2C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feature2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FCE2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447799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600" err="1">
                          <a:solidFill>
                            <a:srgbClr val="C00000"/>
                          </a:solidFill>
                        </a:rPr>
                        <a:t>station_id</a:t>
                      </a:r>
                      <a:endParaRPr lang="en-US" sz="1600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rgbClr val="C00000"/>
                          </a:solidFill>
                        </a:rPr>
                        <a:t>match column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5826207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F245A014-B791-5E44-DD9D-9F8A578DA65D}"/>
              </a:ext>
            </a:extLst>
          </p:cNvPr>
          <p:cNvSpPr txBox="1"/>
          <p:nvPr/>
        </p:nvSpPr>
        <p:spPr>
          <a:xfrm>
            <a:off x="9705310" y="1246598"/>
            <a:ext cx="3276157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>
                <a:cs typeface="Calibri"/>
              </a:rPr>
              <a:t>Details of </a:t>
            </a:r>
            <a:r>
              <a:rPr lang="en-US" sz="2400" b="1" err="1">
                <a:cs typeface="Calibri"/>
              </a:rPr>
              <a:t>DataProcessor</a:t>
            </a:r>
            <a:endParaRPr lang="en-US" sz="2400" b="1" err="1"/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CE6BA4A2-FC3D-6771-EB7B-E86121F4C5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4563449"/>
              </p:ext>
            </p:extLst>
          </p:nvPr>
        </p:nvGraphicFramePr>
        <p:xfrm>
          <a:off x="8406809" y="6209414"/>
          <a:ext cx="3068552" cy="1615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8079">
                  <a:extLst>
                    <a:ext uri="{9D8B030D-6E8A-4147-A177-3AD203B41FA5}">
                      <a16:colId xmlns:a16="http://schemas.microsoft.com/office/drawing/2014/main" val="1489822028"/>
                    </a:ext>
                  </a:extLst>
                </a:gridCol>
                <a:gridCol w="1580473">
                  <a:extLst>
                    <a:ext uri="{9D8B030D-6E8A-4147-A177-3AD203B41FA5}">
                      <a16:colId xmlns:a16="http://schemas.microsoft.com/office/drawing/2014/main" val="2131269762"/>
                    </a:ext>
                  </a:extLst>
                </a:gridCol>
              </a:tblGrid>
              <a:tr h="365760">
                <a:tc gridSpan="2"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>
                          <a:solidFill>
                            <a:schemeClr val="bg1"/>
                          </a:solidFill>
                        </a:rPr>
                        <a:t>bus_info.csv</a:t>
                      </a:r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6987496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 b="1"/>
                        <a:t>Column</a:t>
                      </a:r>
                      <a:endParaRPr lang="en-US"/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/>
                        <a:t>Function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082530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 err="1"/>
                        <a:t>StopSequence</a:t>
                      </a:r>
                      <a:endParaRPr lang="en-US"/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FCE2C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0" i="0" u="none" strike="noStrike" noProof="0">
                          <a:latin typeface="Calibri"/>
                        </a:rPr>
                        <a:t>positioning records for prediction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FCE2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582251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 err="1">
                          <a:solidFill>
                            <a:srgbClr val="C00000"/>
                          </a:solidFill>
                        </a:rPr>
                        <a:t>BusStopCode_X</a:t>
                      </a:r>
                      <a:endParaRPr lang="en-US"/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2C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 b="0" i="0" u="none" strike="noStrike" noProof="0">
                          <a:solidFill>
                            <a:srgbClr val="C00000"/>
                          </a:solidFill>
                          <a:latin typeface="Calibri"/>
                        </a:rPr>
                        <a:t>match column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2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5105996"/>
                  </a:ext>
                </a:extLst>
              </a:tr>
            </a:tbl>
          </a:graphicData>
        </a:graphic>
      </p:graphicFrame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0DB969BC-9F95-4D7D-F36E-2A3683ED7F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3250448"/>
              </p:ext>
            </p:extLst>
          </p:nvPr>
        </p:nvGraphicFramePr>
        <p:xfrm>
          <a:off x="11537423" y="6212298"/>
          <a:ext cx="2743200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1600">
                  <a:extLst>
                    <a:ext uri="{9D8B030D-6E8A-4147-A177-3AD203B41FA5}">
                      <a16:colId xmlns:a16="http://schemas.microsoft.com/office/drawing/2014/main" val="1489822028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131269762"/>
                    </a:ext>
                  </a:extLst>
                </a:gridCol>
              </a:tblGrid>
              <a:tr h="365760">
                <a:tc gridSpan="2"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>
                          <a:solidFill>
                            <a:schemeClr val="bg1"/>
                          </a:solidFill>
                        </a:rPr>
                        <a:t>rainfall.csv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6987496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 b="1"/>
                        <a:t>Column</a:t>
                      </a:r>
                      <a:endParaRPr lang="en-US" sz="1600"/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/>
                        <a:t>Function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082530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>
                          <a:solidFill>
                            <a:srgbClr val="C00000"/>
                          </a:solidFill>
                        </a:rPr>
                        <a:t>id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FCE2C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 b="0" i="0" u="none" strike="noStrike" noProof="0">
                          <a:solidFill>
                            <a:srgbClr val="C00000"/>
                          </a:solidFill>
                          <a:latin typeface="Calibri"/>
                        </a:rPr>
                        <a:t>match column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FCE2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582251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 err="1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reading_value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FCE2C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 b="0" i="0" u="none" strike="noStrike" noProof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libri"/>
                        </a:rPr>
                        <a:t>feature3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FCE2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5105996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5F1778F6-B54D-12D8-52AA-17CFFED86311}"/>
              </a:ext>
            </a:extLst>
          </p:cNvPr>
          <p:cNvSpPr txBox="1"/>
          <p:nvPr/>
        </p:nvSpPr>
        <p:spPr>
          <a:xfrm>
            <a:off x="8536148" y="1726952"/>
            <a:ext cx="5872595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AutoNum type="arabicPeriod"/>
            </a:pPr>
            <a:r>
              <a:rPr lang="en-US" sz="1600">
                <a:cs typeface="Calibri" panose="020F0502020204030204"/>
              </a:rPr>
              <a:t>Merge 3 tables to get a master table for prediction</a:t>
            </a:r>
          </a:p>
          <a:p>
            <a:pPr marL="342900" indent="-342900">
              <a:buAutoNum type="arabicPeriod"/>
            </a:pPr>
            <a:r>
              <a:rPr lang="en-US" sz="1600">
                <a:ea typeface="+mn-lt"/>
                <a:cs typeface="+mn-lt"/>
              </a:rPr>
              <a:t>Match the related records based on the 'weekday', 'hour' of query and inputted '</a:t>
            </a:r>
            <a:r>
              <a:rPr lang="en-US" sz="1600" err="1">
                <a:ea typeface="+mn-lt"/>
                <a:cs typeface="+mn-lt"/>
              </a:rPr>
              <a:t>start_code</a:t>
            </a:r>
            <a:r>
              <a:rPr lang="en-US" sz="1600">
                <a:ea typeface="+mn-lt"/>
                <a:cs typeface="+mn-lt"/>
              </a:rPr>
              <a:t>', '</a:t>
            </a:r>
            <a:r>
              <a:rPr lang="en-US" sz="1600" err="1">
                <a:ea typeface="+mn-lt"/>
                <a:cs typeface="+mn-lt"/>
              </a:rPr>
              <a:t>end_code</a:t>
            </a:r>
            <a:r>
              <a:rPr lang="en-US" sz="1600">
                <a:ea typeface="+mn-lt"/>
                <a:cs typeface="+mn-lt"/>
              </a:rPr>
              <a:t>', return the records which indexes between '</a:t>
            </a:r>
            <a:r>
              <a:rPr lang="en-US" sz="1600" err="1">
                <a:ea typeface="+mn-lt"/>
                <a:cs typeface="+mn-lt"/>
              </a:rPr>
              <a:t>start_code</a:t>
            </a:r>
            <a:r>
              <a:rPr lang="en-US" sz="1600">
                <a:ea typeface="+mn-lt"/>
                <a:cs typeface="+mn-lt"/>
              </a:rPr>
              <a:t>' and 'end_code'</a:t>
            </a:r>
          </a:p>
          <a:p>
            <a:pPr marL="342900" indent="-342900">
              <a:buAutoNum type="arabicPeriod"/>
            </a:pPr>
            <a:r>
              <a:rPr lang="en-US" sz="1600">
                <a:cs typeface="Calibri" panose="020F0502020204030204"/>
              </a:rPr>
              <a:t>Get independent variables (feature1 to 3) from related records</a:t>
            </a:r>
          </a:p>
        </p:txBody>
      </p:sp>
    </p:spTree>
    <p:extLst>
      <p:ext uri="{BB962C8B-B14F-4D97-AF65-F5344CB8AC3E}">
        <p14:creationId xmlns:p14="http://schemas.microsoft.com/office/powerpoint/2010/main" val="32574094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30791"/>
          </a:xfrm>
          <a:prstGeom prst="rect">
            <a:avLst/>
          </a:prstGeom>
          <a:solidFill>
            <a:srgbClr val="FFF8F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" name="Text 2"/>
          <p:cNvSpPr/>
          <p:nvPr/>
        </p:nvSpPr>
        <p:spPr>
          <a:xfrm>
            <a:off x="828556" y="607576"/>
            <a:ext cx="3359732" cy="656196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ts val="5437"/>
              </a:lnSpc>
            </a:pPr>
            <a:r>
              <a:rPr lang="en-US" sz="4350" kern="0" spc="-130">
                <a:solidFill>
                  <a:srgbClr val="2C3F42"/>
                </a:solidFill>
                <a:latin typeface="Bitter"/>
                <a:ea typeface="Bitter"/>
              </a:rPr>
              <a:t>Demo Video</a:t>
            </a:r>
            <a:endParaRPr lang="en-US"/>
          </a:p>
        </p:txBody>
      </p:sp>
      <p:pic>
        <p:nvPicPr>
          <p:cNvPr id="15" name="demo_video">
            <a:hlinkClick r:id="" action="ppaction://media"/>
            <a:extLst>
              <a:ext uri="{FF2B5EF4-FFF2-40B4-BE49-F238E27FC236}">
                <a16:creationId xmlns:a16="http://schemas.microsoft.com/office/drawing/2014/main" id="{E6D8DBD9-6A40-0D0A-D83F-261E2DFAA4F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463675" y="1471055"/>
            <a:ext cx="11703050" cy="6126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18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670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" name="Text 2"/>
          <p:cNvSpPr/>
          <p:nvPr/>
        </p:nvSpPr>
        <p:spPr>
          <a:xfrm>
            <a:off x="670172" y="470003"/>
            <a:ext cx="10048161" cy="694373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>
              <a:lnSpc>
                <a:spcPts val="5468"/>
              </a:lnSpc>
            </a:pPr>
            <a:r>
              <a:rPr lang="en-US" sz="4350" kern="0" spc="-131" dirty="0">
                <a:solidFill>
                  <a:srgbClr val="2C3F42"/>
                </a:solidFill>
                <a:cs typeface="Calibri"/>
              </a:rPr>
              <a:t>Contents</a:t>
            </a:r>
          </a:p>
        </p:txBody>
      </p:sp>
      <p:sp>
        <p:nvSpPr>
          <p:cNvPr id="5" name="Shape 3"/>
          <p:cNvSpPr/>
          <p:nvPr/>
        </p:nvSpPr>
        <p:spPr>
          <a:xfrm flipH="1">
            <a:off x="7207864" y="1473405"/>
            <a:ext cx="56390" cy="5924585"/>
          </a:xfrm>
          <a:prstGeom prst="roundRect">
            <a:avLst>
              <a:gd name="adj" fmla="val 225151"/>
            </a:avLst>
          </a:prstGeom>
          <a:solidFill>
            <a:srgbClr val="E2C8B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6" name="Shape 4"/>
          <p:cNvSpPr/>
          <p:nvPr/>
        </p:nvSpPr>
        <p:spPr>
          <a:xfrm>
            <a:off x="6287631" y="1709105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E2C8B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7" name="Shape 5"/>
          <p:cNvSpPr/>
          <p:nvPr/>
        </p:nvSpPr>
        <p:spPr>
          <a:xfrm>
            <a:off x="6978828" y="1459798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  <p:txBody>
          <a:bodyPr lIns="91440" tIns="45720" rIns="91440" bIns="45720" anchor="t"/>
          <a:lstStyle/>
          <a:p>
            <a:pPr algn="ctr"/>
            <a:r>
              <a:rPr lang="zh-CN" altLang="en-US" sz="2600" dirty="0">
                <a:ea typeface="等线"/>
                <a:cs typeface="Calibri"/>
              </a:rPr>
              <a:t>1</a:t>
            </a:r>
            <a:endParaRPr lang="en-US" altLang="zh-CN" sz="2600" dirty="0">
              <a:cs typeface="Calibri" panose="020F0502020204030204"/>
            </a:endParaRPr>
          </a:p>
        </p:txBody>
      </p:sp>
      <p:sp>
        <p:nvSpPr>
          <p:cNvPr id="9" name="Text 7"/>
          <p:cNvSpPr/>
          <p:nvPr/>
        </p:nvSpPr>
        <p:spPr>
          <a:xfrm>
            <a:off x="557636" y="1468620"/>
            <a:ext cx="5535507" cy="1818072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 algn="r">
              <a:lnSpc>
                <a:spcPts val="2734"/>
              </a:lnSpc>
            </a:pPr>
            <a:r>
              <a:rPr lang="en-US" sz="3200" kern="0" spc="-66" dirty="0">
                <a:solidFill>
                  <a:srgbClr val="2B2E3C"/>
                </a:solidFill>
              </a:rPr>
              <a:t>Business Understanding</a:t>
            </a:r>
            <a:endParaRPr lang="en-US" sz="3200" dirty="0">
              <a:cs typeface="Calibri"/>
            </a:endParaRPr>
          </a:p>
        </p:txBody>
      </p:sp>
      <p:sp>
        <p:nvSpPr>
          <p:cNvPr id="10" name="Text 8"/>
          <p:cNvSpPr/>
          <p:nvPr/>
        </p:nvSpPr>
        <p:spPr>
          <a:xfrm>
            <a:off x="7207593" y="3896793"/>
            <a:ext cx="4055150" cy="106620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r">
              <a:lnSpc>
                <a:spcPts val="2799"/>
              </a:lnSpc>
            </a:pPr>
            <a:r>
              <a:rPr lang="en-US" sz="3200" kern="0" spc="-66">
                <a:solidFill>
                  <a:srgbClr val="2B2E3C"/>
                </a:solidFill>
              </a:rPr>
              <a:t>Data Ingestion</a:t>
            </a:r>
          </a:p>
        </p:txBody>
      </p:sp>
      <p:sp>
        <p:nvSpPr>
          <p:cNvPr id="11" name="Shape 9"/>
          <p:cNvSpPr/>
          <p:nvPr/>
        </p:nvSpPr>
        <p:spPr>
          <a:xfrm>
            <a:off x="7485972" y="2596758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E2C8B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2" name="Shape 10"/>
          <p:cNvSpPr/>
          <p:nvPr/>
        </p:nvSpPr>
        <p:spPr>
          <a:xfrm>
            <a:off x="6986028" y="2217851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  <p:txBody>
          <a:bodyPr lIns="91440" tIns="45720" rIns="91440" bIns="45720" anchor="t"/>
          <a:lstStyle/>
          <a:p>
            <a:pPr algn="ctr"/>
            <a:r>
              <a:rPr lang="zh-CN" altLang="en-US" sz="2600" dirty="0">
                <a:ea typeface="等线"/>
                <a:cs typeface="Calibri"/>
              </a:rPr>
              <a:t>2</a:t>
            </a:r>
            <a:endParaRPr lang="en-US" altLang="zh-CN" sz="2600" dirty="0">
              <a:cs typeface="Calibri" panose="020F0502020204030204"/>
            </a:endParaRPr>
          </a:p>
        </p:txBody>
      </p:sp>
      <p:sp>
        <p:nvSpPr>
          <p:cNvPr id="14" name="Text 12"/>
          <p:cNvSpPr/>
          <p:nvPr/>
        </p:nvSpPr>
        <p:spPr>
          <a:xfrm>
            <a:off x="3655658" y="3101629"/>
            <a:ext cx="2777490" cy="347186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>
              <a:lnSpc>
                <a:spcPts val="2734"/>
              </a:lnSpc>
            </a:pPr>
            <a:r>
              <a:rPr lang="en-US" sz="3200" kern="0" spc="-66" dirty="0">
                <a:solidFill>
                  <a:srgbClr val="2B2E3C"/>
                </a:solidFill>
              </a:rPr>
              <a:t> Data Source</a:t>
            </a:r>
          </a:p>
        </p:txBody>
      </p:sp>
      <p:sp>
        <p:nvSpPr>
          <p:cNvPr id="15" name="Text 13"/>
          <p:cNvSpPr/>
          <p:nvPr/>
        </p:nvSpPr>
        <p:spPr>
          <a:xfrm>
            <a:off x="4066058" y="4741246"/>
            <a:ext cx="4055150" cy="1421606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3200" kern="0" spc="-66">
                <a:solidFill>
                  <a:srgbClr val="2B2E3C"/>
                </a:solidFill>
              </a:rPr>
              <a:t>Modelling</a:t>
            </a:r>
          </a:p>
        </p:txBody>
      </p:sp>
      <p:sp>
        <p:nvSpPr>
          <p:cNvPr id="16" name="Shape 14"/>
          <p:cNvSpPr/>
          <p:nvPr/>
        </p:nvSpPr>
        <p:spPr>
          <a:xfrm>
            <a:off x="6208431" y="3276166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E2C8B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7" name="Shape 15"/>
          <p:cNvSpPr/>
          <p:nvPr/>
        </p:nvSpPr>
        <p:spPr>
          <a:xfrm>
            <a:off x="6986028" y="3048459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  <p:txBody>
          <a:bodyPr lIns="91440" tIns="45720" rIns="91440" bIns="45720" anchor="t"/>
          <a:lstStyle/>
          <a:p>
            <a:pPr algn="ctr"/>
            <a:r>
              <a:rPr lang="zh-CN" altLang="en-US" sz="2600" dirty="0">
                <a:ea typeface="等线"/>
                <a:cs typeface="Calibri"/>
              </a:rPr>
              <a:t>3</a:t>
            </a:r>
            <a:endParaRPr lang="en-US" altLang="zh-CN" sz="2600" dirty="0">
              <a:cs typeface="Calibri" panose="020F0502020204030204"/>
            </a:endParaRPr>
          </a:p>
        </p:txBody>
      </p:sp>
      <p:sp>
        <p:nvSpPr>
          <p:cNvPr id="19" name="Text 17"/>
          <p:cNvSpPr/>
          <p:nvPr/>
        </p:nvSpPr>
        <p:spPr>
          <a:xfrm>
            <a:off x="7877469" y="5530637"/>
            <a:ext cx="3313273" cy="519986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 algn="r">
              <a:lnSpc>
                <a:spcPts val="2734"/>
              </a:lnSpc>
            </a:pPr>
            <a:r>
              <a:rPr lang="en-US" sz="3200" kern="0" spc="-66">
                <a:solidFill>
                  <a:srgbClr val="2B2E3C"/>
                </a:solidFill>
              </a:rPr>
              <a:t>Pipeline Building</a:t>
            </a:r>
          </a:p>
        </p:txBody>
      </p:sp>
      <p:sp>
        <p:nvSpPr>
          <p:cNvPr id="21" name="Shape 15">
            <a:extLst>
              <a:ext uri="{FF2B5EF4-FFF2-40B4-BE49-F238E27FC236}">
                <a16:creationId xmlns:a16="http://schemas.microsoft.com/office/drawing/2014/main" id="{263DA5EE-85EA-E7B1-2C3C-B7900B3E5D9D}"/>
              </a:ext>
            </a:extLst>
          </p:cNvPr>
          <p:cNvSpPr/>
          <p:nvPr/>
        </p:nvSpPr>
        <p:spPr>
          <a:xfrm>
            <a:off x="6978828" y="3862058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  <p:txBody>
          <a:bodyPr lIns="91440" tIns="45720" rIns="91440" bIns="45720" anchor="t"/>
          <a:lstStyle/>
          <a:p>
            <a:pPr algn="ctr"/>
            <a:r>
              <a:rPr lang="zh-CN" altLang="en-US" sz="2600" dirty="0">
                <a:ea typeface="等线"/>
                <a:cs typeface="Calibri"/>
              </a:rPr>
              <a:t>4</a:t>
            </a:r>
            <a:endParaRPr lang="en-US" altLang="zh-CN" sz="2600" dirty="0">
              <a:cs typeface="Calibri" panose="020F0502020204030204"/>
            </a:endParaRPr>
          </a:p>
        </p:txBody>
      </p:sp>
      <p:sp>
        <p:nvSpPr>
          <p:cNvPr id="22" name="Shape 15">
            <a:extLst>
              <a:ext uri="{FF2B5EF4-FFF2-40B4-BE49-F238E27FC236}">
                <a16:creationId xmlns:a16="http://schemas.microsoft.com/office/drawing/2014/main" id="{1A6DE97C-196A-550C-916B-22B16AE06F6F}"/>
              </a:ext>
            </a:extLst>
          </p:cNvPr>
          <p:cNvSpPr/>
          <p:nvPr/>
        </p:nvSpPr>
        <p:spPr>
          <a:xfrm>
            <a:off x="6978828" y="4639657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  <p:txBody>
          <a:bodyPr lIns="91440" tIns="45720" rIns="91440" bIns="45720" anchor="t"/>
          <a:lstStyle/>
          <a:p>
            <a:pPr algn="ctr"/>
            <a:r>
              <a:rPr lang="zh-CN" altLang="en-US" sz="2600" dirty="0">
                <a:ea typeface="等线"/>
                <a:cs typeface="Calibri"/>
              </a:rPr>
              <a:t>5</a:t>
            </a:r>
            <a:endParaRPr lang="zh-CN" altLang="en-US" dirty="0">
              <a:cs typeface="Calibri" panose="020F0502020204030204"/>
            </a:endParaRPr>
          </a:p>
        </p:txBody>
      </p:sp>
      <p:sp>
        <p:nvSpPr>
          <p:cNvPr id="26" name="Shape 9">
            <a:extLst>
              <a:ext uri="{FF2B5EF4-FFF2-40B4-BE49-F238E27FC236}">
                <a16:creationId xmlns:a16="http://schemas.microsoft.com/office/drawing/2014/main" id="{6971B6C7-A597-D6F1-21A7-45F02F489CD6}"/>
              </a:ext>
            </a:extLst>
          </p:cNvPr>
          <p:cNvSpPr/>
          <p:nvPr/>
        </p:nvSpPr>
        <p:spPr>
          <a:xfrm>
            <a:off x="7458011" y="4095617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E2C8B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7" name="Shape 14">
            <a:extLst>
              <a:ext uri="{FF2B5EF4-FFF2-40B4-BE49-F238E27FC236}">
                <a16:creationId xmlns:a16="http://schemas.microsoft.com/office/drawing/2014/main" id="{FFD4E020-07B0-33FC-B004-895347E12F26}"/>
              </a:ext>
            </a:extLst>
          </p:cNvPr>
          <p:cNvSpPr/>
          <p:nvPr/>
        </p:nvSpPr>
        <p:spPr>
          <a:xfrm>
            <a:off x="7461230" y="5745766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E2C8B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8" name="Shape 9">
            <a:extLst>
              <a:ext uri="{FF2B5EF4-FFF2-40B4-BE49-F238E27FC236}">
                <a16:creationId xmlns:a16="http://schemas.microsoft.com/office/drawing/2014/main" id="{D0BE17BB-2461-4673-6A2C-773B55A3C596}"/>
              </a:ext>
            </a:extLst>
          </p:cNvPr>
          <p:cNvSpPr/>
          <p:nvPr/>
        </p:nvSpPr>
        <p:spPr>
          <a:xfrm>
            <a:off x="6211570" y="4893556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E2C8B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9" name="Shape 15">
            <a:extLst>
              <a:ext uri="{FF2B5EF4-FFF2-40B4-BE49-F238E27FC236}">
                <a16:creationId xmlns:a16="http://schemas.microsoft.com/office/drawing/2014/main" id="{975CC21D-178B-BED8-5733-00EE106D8B2A}"/>
              </a:ext>
            </a:extLst>
          </p:cNvPr>
          <p:cNvSpPr/>
          <p:nvPr/>
        </p:nvSpPr>
        <p:spPr>
          <a:xfrm>
            <a:off x="6986028" y="5496457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  <p:txBody>
          <a:bodyPr lIns="91440" tIns="45720" rIns="91440" bIns="45720" anchor="t"/>
          <a:lstStyle/>
          <a:p>
            <a:pPr algn="ctr"/>
            <a:r>
              <a:rPr lang="zh-CN" altLang="en-US" sz="2600" dirty="0">
                <a:ea typeface="等线"/>
                <a:cs typeface="Calibri" panose="020F0502020204030204"/>
              </a:rPr>
              <a:t>6</a:t>
            </a:r>
            <a:endParaRPr lang="en-US" altLang="zh-CN" sz="2600" dirty="0"/>
          </a:p>
        </p:txBody>
      </p:sp>
      <p:sp>
        <p:nvSpPr>
          <p:cNvPr id="36" name="Text 12">
            <a:extLst>
              <a:ext uri="{FF2B5EF4-FFF2-40B4-BE49-F238E27FC236}">
                <a16:creationId xmlns:a16="http://schemas.microsoft.com/office/drawing/2014/main" id="{75933D1E-85D6-CD44-FBD5-C01B25D9D2A2}"/>
              </a:ext>
            </a:extLst>
          </p:cNvPr>
          <p:cNvSpPr/>
          <p:nvPr/>
        </p:nvSpPr>
        <p:spPr>
          <a:xfrm>
            <a:off x="5930858" y="7392829"/>
            <a:ext cx="2777490" cy="347186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>
              <a:lnSpc>
                <a:spcPts val="2734"/>
              </a:lnSpc>
            </a:pPr>
            <a:r>
              <a:rPr lang="en-US" sz="3200" kern="0" spc="-66">
                <a:solidFill>
                  <a:srgbClr val="2B2E3C"/>
                </a:solidFill>
              </a:rPr>
              <a:t> Conclusion</a:t>
            </a:r>
          </a:p>
        </p:txBody>
      </p:sp>
      <p:sp>
        <p:nvSpPr>
          <p:cNvPr id="20" name="Shape 15">
            <a:extLst>
              <a:ext uri="{FF2B5EF4-FFF2-40B4-BE49-F238E27FC236}">
                <a16:creationId xmlns:a16="http://schemas.microsoft.com/office/drawing/2014/main" id="{0ACBA536-A363-2956-167E-47CF91EEBF20}"/>
              </a:ext>
            </a:extLst>
          </p:cNvPr>
          <p:cNvSpPr/>
          <p:nvPr/>
        </p:nvSpPr>
        <p:spPr>
          <a:xfrm>
            <a:off x="6986028" y="6353257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  <p:txBody>
          <a:bodyPr lIns="91440" tIns="45720" rIns="91440" bIns="45720" anchor="t"/>
          <a:lstStyle/>
          <a:p>
            <a:pPr algn="ctr"/>
            <a:r>
              <a:rPr lang="zh-CN" altLang="en-US" sz="2600" dirty="0">
                <a:ea typeface="等线"/>
                <a:cs typeface="Calibri"/>
              </a:rPr>
              <a:t>7</a:t>
            </a:r>
            <a:endParaRPr lang="en-US" altLang="zh-CN"/>
          </a:p>
        </p:txBody>
      </p:sp>
      <p:sp>
        <p:nvSpPr>
          <p:cNvPr id="24" name="Text 17">
            <a:extLst>
              <a:ext uri="{FF2B5EF4-FFF2-40B4-BE49-F238E27FC236}">
                <a16:creationId xmlns:a16="http://schemas.microsoft.com/office/drawing/2014/main" id="{F2B8EE70-8D9A-66E4-2649-8BFF904B107B}"/>
              </a:ext>
            </a:extLst>
          </p:cNvPr>
          <p:cNvSpPr/>
          <p:nvPr/>
        </p:nvSpPr>
        <p:spPr>
          <a:xfrm>
            <a:off x="6675069" y="2456237"/>
            <a:ext cx="3313273" cy="519986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 algn="r">
              <a:lnSpc>
                <a:spcPts val="2734"/>
              </a:lnSpc>
            </a:pPr>
            <a:r>
              <a:rPr lang="en-US" sz="3200" kern="0" spc="-66" dirty="0">
                <a:solidFill>
                  <a:srgbClr val="2B2E3C"/>
                </a:solidFill>
              </a:rPr>
              <a:t>Structure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30791"/>
          </a:xfrm>
          <a:prstGeom prst="rect">
            <a:avLst/>
          </a:prstGeom>
          <a:solidFill>
            <a:srgbClr val="FFF8F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" name="Text 2"/>
          <p:cNvSpPr/>
          <p:nvPr/>
        </p:nvSpPr>
        <p:spPr>
          <a:xfrm>
            <a:off x="828556" y="607576"/>
            <a:ext cx="13442844" cy="705623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ts val="5437"/>
              </a:lnSpc>
            </a:pPr>
            <a:r>
              <a:rPr lang="en-US" sz="4350" kern="0" spc="-130">
                <a:solidFill>
                  <a:srgbClr val="2C3F42"/>
                </a:solidFill>
                <a:latin typeface="Bitter"/>
                <a:ea typeface="Bitter"/>
              </a:rPr>
              <a:t>Dive Into the Workflow</a:t>
            </a:r>
            <a:r>
              <a:rPr lang="en-US" sz="4350" kern="0" spc="-130">
                <a:solidFill>
                  <a:srgbClr val="2C3F42"/>
                </a:solidFill>
                <a:latin typeface="Bitter"/>
              </a:rPr>
              <a:t> —— </a:t>
            </a:r>
            <a:r>
              <a:rPr lang="en-US" sz="3600" kern="0" spc="-130">
                <a:solidFill>
                  <a:srgbClr val="2C3F42"/>
                </a:solidFill>
                <a:latin typeface="Bitter"/>
              </a:rPr>
              <a:t>Get User Input</a:t>
            </a:r>
          </a:p>
        </p:txBody>
      </p:sp>
      <p:sp>
        <p:nvSpPr>
          <p:cNvPr id="6" name="Text 4">
            <a:extLst>
              <a:ext uri="{FF2B5EF4-FFF2-40B4-BE49-F238E27FC236}">
                <a16:creationId xmlns:a16="http://schemas.microsoft.com/office/drawing/2014/main" id="{BDDBAAC7-4065-A10B-2BDE-56523AC30046}"/>
              </a:ext>
            </a:extLst>
          </p:cNvPr>
          <p:cNvSpPr/>
          <p:nvPr/>
        </p:nvSpPr>
        <p:spPr>
          <a:xfrm>
            <a:off x="1189494" y="1655277"/>
            <a:ext cx="8263305" cy="57464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342900" indent="-342900">
              <a:lnSpc>
                <a:spcPts val="2799"/>
              </a:lnSpc>
              <a:buFont typeface="Arial"/>
              <a:buChar char="•"/>
            </a:pPr>
            <a:r>
              <a:rPr lang="en-US" sz="2000" kern="0" spc="-35">
                <a:solidFill>
                  <a:srgbClr val="2B2E3C"/>
                </a:solidFill>
                <a:latin typeface="Open Sans"/>
                <a:ea typeface="Open Sans"/>
                <a:cs typeface="Open Sans"/>
              </a:rPr>
              <a:t>TXT File            User Input: Start Bus Stop Code, End Bus Stop Code</a:t>
            </a:r>
          </a:p>
          <a:p>
            <a:pPr marL="342900" indent="-342900">
              <a:lnSpc>
                <a:spcPts val="2799"/>
              </a:lnSpc>
              <a:buFont typeface="Arial"/>
              <a:buChar char="•"/>
            </a:pPr>
            <a:r>
              <a:rPr lang="en-US" sz="2000" kern="0" spc="-35">
                <a:solidFill>
                  <a:srgbClr val="2B2E3C"/>
                </a:solidFill>
                <a:latin typeface="Open Sans"/>
                <a:ea typeface="Open Sans"/>
                <a:cs typeface="Open Sans"/>
              </a:rPr>
              <a:t>Get Current Time:</a:t>
            </a:r>
          </a:p>
          <a:p>
            <a:pPr marL="342900" indent="-342900">
              <a:lnSpc>
                <a:spcPts val="2799"/>
              </a:lnSpc>
              <a:buFont typeface="Arial"/>
              <a:buChar char="•"/>
            </a:pPr>
            <a:endParaRPr lang="en-US"/>
          </a:p>
          <a:p>
            <a:pPr marL="342900" indent="-342900">
              <a:lnSpc>
                <a:spcPts val="2799"/>
              </a:lnSpc>
              <a:buFont typeface="Arial"/>
              <a:buChar char="•"/>
            </a:pPr>
            <a:endParaRPr lang="en-US">
              <a:cs typeface="Calibri"/>
            </a:endParaRPr>
          </a:p>
          <a:p>
            <a:pPr marL="342900" indent="-342900">
              <a:lnSpc>
                <a:spcPts val="2799"/>
              </a:lnSpc>
              <a:buFont typeface="Arial"/>
              <a:buChar char="•"/>
            </a:pPr>
            <a:endParaRPr lang="en-US">
              <a:cs typeface="Calibri"/>
            </a:endParaRPr>
          </a:p>
          <a:p>
            <a:pPr marL="342900" indent="-342900">
              <a:lnSpc>
                <a:spcPts val="2799"/>
              </a:lnSpc>
              <a:buFont typeface="Arial"/>
              <a:buChar char="•"/>
            </a:pPr>
            <a:r>
              <a:rPr lang="en-US" sz="2000" kern="0" spc="-35">
                <a:solidFill>
                  <a:srgbClr val="2B2E3C"/>
                </a:solidFill>
                <a:latin typeface="Open Sans"/>
                <a:ea typeface="Open Sans"/>
                <a:cs typeface="Open Sans"/>
              </a:rPr>
              <a:t>Transform data into required format:</a:t>
            </a:r>
          </a:p>
          <a:p>
            <a:pPr marL="342900" indent="-342900">
              <a:lnSpc>
                <a:spcPts val="2799"/>
              </a:lnSpc>
              <a:buFont typeface="Arial"/>
              <a:buChar char="•"/>
            </a:pPr>
            <a:endParaRPr lang="en-US" sz="2000" kern="0" spc="-35">
              <a:solidFill>
                <a:srgbClr val="2B2E3C"/>
              </a:solidFill>
              <a:latin typeface="Open Sans"/>
              <a:ea typeface="Open Sans"/>
              <a:cs typeface="Open Sans"/>
            </a:endParaRPr>
          </a:p>
          <a:p>
            <a:pPr marL="342900" indent="-342900">
              <a:lnSpc>
                <a:spcPts val="2799"/>
              </a:lnSpc>
              <a:buFont typeface="Arial"/>
              <a:buChar char="•"/>
            </a:pPr>
            <a:endParaRPr lang="en-US" sz="2000" kern="0" spc="-35">
              <a:solidFill>
                <a:srgbClr val="2B2E3C"/>
              </a:solidFill>
              <a:latin typeface="Open Sans"/>
              <a:ea typeface="Open Sans"/>
              <a:cs typeface="Open Sans"/>
            </a:endParaRPr>
          </a:p>
          <a:p>
            <a:pPr marL="342900" indent="-342900">
              <a:lnSpc>
                <a:spcPts val="2799"/>
              </a:lnSpc>
              <a:buFont typeface="Arial"/>
              <a:buChar char="•"/>
            </a:pPr>
            <a:endParaRPr lang="en-US" sz="2000" kern="0" spc="-35">
              <a:solidFill>
                <a:srgbClr val="2B2E3C"/>
              </a:solidFill>
              <a:latin typeface="Open Sans"/>
              <a:ea typeface="Open Sans"/>
              <a:cs typeface="Open Sans"/>
            </a:endParaRPr>
          </a:p>
          <a:p>
            <a:pPr marL="342900" indent="-342900">
              <a:lnSpc>
                <a:spcPts val="2799"/>
              </a:lnSpc>
              <a:buFont typeface="Arial"/>
              <a:buChar char="•"/>
            </a:pPr>
            <a:endParaRPr lang="en-US" sz="2000" kern="0" spc="-35">
              <a:solidFill>
                <a:srgbClr val="2B2E3C"/>
              </a:solidFill>
              <a:latin typeface="Open Sans"/>
              <a:ea typeface="Open Sans"/>
              <a:cs typeface="Open Sans"/>
            </a:endParaRPr>
          </a:p>
          <a:p>
            <a:pPr marL="342900" indent="-342900">
              <a:lnSpc>
                <a:spcPts val="2799"/>
              </a:lnSpc>
              <a:buFont typeface="Arial"/>
              <a:buChar char="•"/>
            </a:pPr>
            <a:r>
              <a:rPr lang="en-US" sz="2000" kern="0" spc="-35">
                <a:solidFill>
                  <a:srgbClr val="2B2E3C"/>
                </a:solidFill>
                <a:latin typeface="Open Sans"/>
                <a:ea typeface="Open Sans"/>
                <a:cs typeface="Open Sans"/>
              </a:rPr>
              <a:t>Set task values to be passed to next task</a:t>
            </a:r>
            <a:endParaRPr lang="en-US"/>
          </a:p>
        </p:txBody>
      </p:sp>
      <p:pic>
        <p:nvPicPr>
          <p:cNvPr id="7" name="Graphic 6" descr="Arrow Right outline">
            <a:extLst>
              <a:ext uri="{FF2B5EF4-FFF2-40B4-BE49-F238E27FC236}">
                <a16:creationId xmlns:a16="http://schemas.microsoft.com/office/drawing/2014/main" id="{23DF1027-ED52-2D87-D692-B82206C0DD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41373" y="1573427"/>
            <a:ext cx="593125" cy="601363"/>
          </a:xfrm>
          <a:prstGeom prst="rect">
            <a:avLst/>
          </a:prstGeom>
        </p:spPr>
      </p:pic>
      <p:pic>
        <p:nvPicPr>
          <p:cNvPr id="9" name="Picture 8" descr="A close-up of words&#10;&#10;Description automatically generated">
            <a:extLst>
              <a:ext uri="{FF2B5EF4-FFF2-40B4-BE49-F238E27FC236}">
                <a16:creationId xmlns:a16="http://schemas.microsoft.com/office/drawing/2014/main" id="{56B49DFA-E7FB-EF10-3705-DC671ECDEF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82069" y="2061132"/>
            <a:ext cx="6753225" cy="14382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Picture 10" descr="A computer code with red and blue text&#10;&#10;Description automatically generated">
            <a:extLst>
              <a:ext uri="{FF2B5EF4-FFF2-40B4-BE49-F238E27FC236}">
                <a16:creationId xmlns:a16="http://schemas.microsoft.com/office/drawing/2014/main" id="{D0BD1EFF-FB2B-B73D-123A-2B052F88F5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31054" y="5552818"/>
            <a:ext cx="8524875" cy="16383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Picture 11" descr="A computer screen shot of text&#10;&#10;Description automatically generated">
            <a:extLst>
              <a:ext uri="{FF2B5EF4-FFF2-40B4-BE49-F238E27FC236}">
                <a16:creationId xmlns:a16="http://schemas.microsoft.com/office/drawing/2014/main" id="{DCF63B3E-9635-9A64-DD56-EF6DDD9344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86076" y="3423337"/>
            <a:ext cx="5137837" cy="205843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3EC7A1B4-18D8-9B59-4BE4-525EB258CF74}"/>
              </a:ext>
            </a:extLst>
          </p:cNvPr>
          <p:cNvSpPr/>
          <p:nvPr/>
        </p:nvSpPr>
        <p:spPr>
          <a:xfrm>
            <a:off x="1593573" y="5847225"/>
            <a:ext cx="2825578" cy="280086"/>
          </a:xfrm>
          <a:prstGeom prst="round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9094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30791"/>
          </a:xfrm>
          <a:prstGeom prst="rect">
            <a:avLst/>
          </a:prstGeom>
          <a:solidFill>
            <a:srgbClr val="FFF8F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" name="Text 2"/>
          <p:cNvSpPr/>
          <p:nvPr/>
        </p:nvSpPr>
        <p:spPr>
          <a:xfrm>
            <a:off x="828556" y="607576"/>
            <a:ext cx="13442844" cy="705623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ts val="5437"/>
              </a:lnSpc>
            </a:pPr>
            <a:r>
              <a:rPr lang="en-US" sz="4350" kern="0" spc="-130">
                <a:solidFill>
                  <a:srgbClr val="2C3F42"/>
                </a:solidFill>
                <a:latin typeface="Bitter"/>
                <a:ea typeface="Bitter"/>
              </a:rPr>
              <a:t>Dive Into the Workflow</a:t>
            </a:r>
            <a:r>
              <a:rPr lang="en-US" sz="4350" kern="0" spc="-130">
                <a:solidFill>
                  <a:srgbClr val="2C3F42"/>
                </a:solidFill>
                <a:latin typeface="Bitter"/>
              </a:rPr>
              <a:t> —— </a:t>
            </a:r>
            <a:r>
              <a:rPr lang="en-US" sz="3600" kern="0" spc="-130">
                <a:solidFill>
                  <a:srgbClr val="2C3F42"/>
                </a:solidFill>
                <a:latin typeface="Bitter"/>
              </a:rPr>
              <a:t>Data Processor</a:t>
            </a:r>
          </a:p>
        </p:txBody>
      </p:sp>
      <p:sp>
        <p:nvSpPr>
          <p:cNvPr id="6" name="Text 4">
            <a:extLst>
              <a:ext uri="{FF2B5EF4-FFF2-40B4-BE49-F238E27FC236}">
                <a16:creationId xmlns:a16="http://schemas.microsoft.com/office/drawing/2014/main" id="{7A895BDF-1847-CA27-E835-EE5A4A2A1BBA}"/>
              </a:ext>
            </a:extLst>
          </p:cNvPr>
          <p:cNvSpPr/>
          <p:nvPr/>
        </p:nvSpPr>
        <p:spPr>
          <a:xfrm>
            <a:off x="1189494" y="1679990"/>
            <a:ext cx="12662310" cy="572175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342900" indent="-342900">
              <a:lnSpc>
                <a:spcPts val="2799"/>
              </a:lnSpc>
              <a:buFont typeface="Arial"/>
              <a:buChar char="•"/>
            </a:pPr>
            <a:r>
              <a:rPr lang="en-US" sz="2000" kern="0" spc="-35">
                <a:solidFill>
                  <a:srgbClr val="2B2E3C"/>
                </a:solidFill>
                <a:latin typeface="Open Sans"/>
                <a:ea typeface="Open Sans"/>
                <a:cs typeface="Open Sans"/>
              </a:rPr>
              <a:t>Get task value from the 1st task:</a:t>
            </a:r>
          </a:p>
          <a:p>
            <a:pPr marL="342900" indent="-342900">
              <a:lnSpc>
                <a:spcPts val="2799"/>
              </a:lnSpc>
              <a:buFont typeface="Arial"/>
              <a:buChar char="•"/>
            </a:pPr>
            <a:endParaRPr lang="en-US" sz="2000" kern="0" spc="-35">
              <a:solidFill>
                <a:srgbClr val="2B2E3C"/>
              </a:solidFill>
              <a:latin typeface="Open Sans"/>
              <a:ea typeface="Open Sans"/>
              <a:cs typeface="Open Sans"/>
            </a:endParaRPr>
          </a:p>
          <a:p>
            <a:pPr marL="342900" indent="-342900">
              <a:lnSpc>
                <a:spcPts val="2799"/>
              </a:lnSpc>
              <a:buFont typeface="Arial"/>
              <a:buChar char="•"/>
            </a:pPr>
            <a:endParaRPr lang="en-US" sz="2000" kern="0" spc="-35">
              <a:solidFill>
                <a:srgbClr val="2B2E3C"/>
              </a:solidFill>
              <a:latin typeface="Open Sans"/>
              <a:ea typeface="Open Sans"/>
              <a:cs typeface="Open Sans"/>
            </a:endParaRPr>
          </a:p>
          <a:p>
            <a:pPr marL="342900" indent="-342900">
              <a:lnSpc>
                <a:spcPts val="2799"/>
              </a:lnSpc>
              <a:buFont typeface="Arial"/>
              <a:buChar char="•"/>
            </a:pPr>
            <a:r>
              <a:rPr lang="en-US" sz="2000" kern="0" spc="-35">
                <a:solidFill>
                  <a:srgbClr val="2B2E3C"/>
                </a:solidFill>
                <a:latin typeface="Open Sans"/>
                <a:ea typeface="Open Sans"/>
                <a:cs typeface="Open Sans"/>
              </a:rPr>
              <a:t>Use API to access real-time rainfall data:</a:t>
            </a:r>
          </a:p>
          <a:p>
            <a:pPr marL="342900" indent="-342900">
              <a:lnSpc>
                <a:spcPts val="2799"/>
              </a:lnSpc>
              <a:buFont typeface="Arial"/>
              <a:buChar char="•"/>
            </a:pPr>
            <a:endParaRPr lang="en-US" sz="2000" kern="0" spc="-35">
              <a:solidFill>
                <a:srgbClr val="2B2E3C"/>
              </a:solidFill>
              <a:latin typeface="Open Sans"/>
              <a:ea typeface="Open Sans"/>
              <a:cs typeface="Open Sans"/>
            </a:endParaRPr>
          </a:p>
          <a:p>
            <a:pPr marL="342900" indent="-342900">
              <a:lnSpc>
                <a:spcPts val="2799"/>
              </a:lnSpc>
              <a:buFont typeface="Arial"/>
              <a:buChar char="•"/>
            </a:pPr>
            <a:endParaRPr lang="en-US" sz="2000" kern="0" spc="-35">
              <a:solidFill>
                <a:srgbClr val="2B2E3C"/>
              </a:solidFill>
              <a:latin typeface="Open Sans"/>
              <a:ea typeface="Open Sans"/>
              <a:cs typeface="Open Sans"/>
            </a:endParaRPr>
          </a:p>
          <a:p>
            <a:pPr marL="342900" indent="-342900">
              <a:lnSpc>
                <a:spcPts val="2799"/>
              </a:lnSpc>
              <a:buFont typeface="Arial"/>
              <a:buChar char="•"/>
            </a:pPr>
            <a:endParaRPr lang="en-US" sz="2000" kern="0" spc="-35">
              <a:solidFill>
                <a:srgbClr val="2B2E3C"/>
              </a:solidFill>
              <a:latin typeface="Open Sans"/>
              <a:ea typeface="Open Sans"/>
              <a:cs typeface="Open Sans"/>
            </a:endParaRPr>
          </a:p>
          <a:p>
            <a:pPr marL="342900" indent="-342900">
              <a:lnSpc>
                <a:spcPts val="2799"/>
              </a:lnSpc>
              <a:buFont typeface="Arial"/>
              <a:buChar char="•"/>
            </a:pPr>
            <a:r>
              <a:rPr lang="en-US" sz="2000" kern="0" spc="-35">
                <a:solidFill>
                  <a:srgbClr val="2B2E3C"/>
                </a:solidFill>
                <a:latin typeface="Open Sans"/>
                <a:ea typeface="Open Sans"/>
                <a:cs typeface="Open Sans"/>
              </a:rPr>
              <a:t>Transform data into required format:</a:t>
            </a:r>
          </a:p>
          <a:p>
            <a:pPr marL="342900" indent="-342900">
              <a:lnSpc>
                <a:spcPts val="2799"/>
              </a:lnSpc>
              <a:buFont typeface="Arial"/>
              <a:buChar char="•"/>
            </a:pPr>
            <a:endParaRPr lang="en-US" sz="2000" kern="0" spc="-35">
              <a:solidFill>
                <a:srgbClr val="2B2E3C"/>
              </a:solidFill>
              <a:latin typeface="Open Sans"/>
              <a:ea typeface="Open Sans"/>
              <a:cs typeface="Open Sans"/>
            </a:endParaRPr>
          </a:p>
          <a:p>
            <a:pPr marL="342900" indent="-342900">
              <a:lnSpc>
                <a:spcPts val="2799"/>
              </a:lnSpc>
              <a:buFont typeface="Arial"/>
              <a:buChar char="•"/>
            </a:pPr>
            <a:endParaRPr lang="en-US" sz="2000" kern="0" spc="-35">
              <a:solidFill>
                <a:srgbClr val="2B2E3C"/>
              </a:solidFill>
              <a:latin typeface="Open Sans"/>
              <a:ea typeface="Open Sans"/>
              <a:cs typeface="Open Sans"/>
            </a:endParaRPr>
          </a:p>
          <a:p>
            <a:pPr marL="342900" indent="-342900">
              <a:lnSpc>
                <a:spcPts val="2799"/>
              </a:lnSpc>
              <a:buFont typeface="Arial"/>
              <a:buChar char="•"/>
            </a:pPr>
            <a:endParaRPr lang="en-US" sz="2000" kern="0" spc="-35">
              <a:solidFill>
                <a:srgbClr val="2B2E3C"/>
              </a:solidFill>
              <a:latin typeface="Open Sans"/>
              <a:ea typeface="Open Sans"/>
              <a:cs typeface="Open Sans"/>
            </a:endParaRPr>
          </a:p>
          <a:p>
            <a:pPr marL="342900" indent="-342900">
              <a:lnSpc>
                <a:spcPts val="2799"/>
              </a:lnSpc>
              <a:buFont typeface="Arial"/>
              <a:buChar char="•"/>
            </a:pPr>
            <a:endParaRPr lang="en-US" sz="2000" kern="0" spc="-35">
              <a:solidFill>
                <a:srgbClr val="2B2E3C"/>
              </a:solidFill>
              <a:latin typeface="Open Sans"/>
              <a:ea typeface="Open Sans"/>
              <a:cs typeface="Open Sans"/>
            </a:endParaRPr>
          </a:p>
          <a:p>
            <a:pPr marL="342900" indent="-342900">
              <a:lnSpc>
                <a:spcPts val="2799"/>
              </a:lnSpc>
              <a:buFont typeface="Arial"/>
              <a:buChar char="•"/>
            </a:pPr>
            <a:r>
              <a:rPr lang="en-US" sz="2000" kern="0" spc="-35">
                <a:solidFill>
                  <a:srgbClr val="2B2E3C"/>
                </a:solidFill>
                <a:latin typeface="Open Sans"/>
                <a:ea typeface="Open Sans"/>
                <a:cs typeface="Open Sans"/>
              </a:rPr>
              <a:t>Create 3 variables to be used as model inputs: </a:t>
            </a:r>
            <a:r>
              <a:rPr lang="en-US" sz="2000" kern="0" spc="-35" err="1">
                <a:solidFill>
                  <a:srgbClr val="2B2E3C"/>
                </a:solidFill>
                <a:latin typeface="Open Sans"/>
                <a:ea typeface="Open Sans"/>
                <a:cs typeface="Open Sans"/>
              </a:rPr>
              <a:t>distance_ls</a:t>
            </a:r>
            <a:r>
              <a:rPr lang="en-US" sz="2000" kern="0" spc="-35">
                <a:solidFill>
                  <a:srgbClr val="2B2E3C"/>
                </a:solidFill>
                <a:latin typeface="Open Sans"/>
                <a:ea typeface="Open Sans"/>
                <a:cs typeface="Open Sans"/>
              </a:rPr>
              <a:t>, </a:t>
            </a:r>
            <a:r>
              <a:rPr lang="en-US" sz="2000" kern="0" spc="-35" err="1">
                <a:solidFill>
                  <a:srgbClr val="2B2E3C"/>
                </a:solidFill>
                <a:latin typeface="Open Sans"/>
                <a:ea typeface="Open Sans"/>
                <a:cs typeface="Open Sans"/>
              </a:rPr>
              <a:t>total_volume_ls</a:t>
            </a:r>
            <a:r>
              <a:rPr lang="en-US" sz="2000" kern="0" spc="-35">
                <a:solidFill>
                  <a:srgbClr val="2B2E3C"/>
                </a:solidFill>
                <a:latin typeface="Open Sans"/>
                <a:ea typeface="Open Sans"/>
                <a:cs typeface="Open Sans"/>
              </a:rPr>
              <a:t>, </a:t>
            </a:r>
            <a:r>
              <a:rPr lang="en-US" sz="2000" kern="0" spc="-35" err="1">
                <a:solidFill>
                  <a:srgbClr val="2B2E3C"/>
                </a:solidFill>
                <a:latin typeface="Open Sans"/>
                <a:ea typeface="Open Sans"/>
                <a:cs typeface="Open Sans"/>
              </a:rPr>
              <a:t>rainfall_value_ls</a:t>
            </a:r>
          </a:p>
        </p:txBody>
      </p:sp>
      <p:pic>
        <p:nvPicPr>
          <p:cNvPr id="7" name="Picture 6" descr="A group of text on a white background&#10;&#10;Description automatically generated">
            <a:extLst>
              <a:ext uri="{FF2B5EF4-FFF2-40B4-BE49-F238E27FC236}">
                <a16:creationId xmlns:a16="http://schemas.microsoft.com/office/drawing/2014/main" id="{97BD0D43-B2B8-9CE7-FF68-7C1DBD59BB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3703" y="1585526"/>
            <a:ext cx="9090455" cy="131033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5D41016-9278-C363-493D-9CFC8ABEFDD0}"/>
              </a:ext>
            </a:extLst>
          </p:cNvPr>
          <p:cNvSpPr/>
          <p:nvPr/>
        </p:nvSpPr>
        <p:spPr>
          <a:xfrm>
            <a:off x="7047022" y="1695355"/>
            <a:ext cx="2504303" cy="280086"/>
          </a:xfrm>
          <a:prstGeom prst="round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close-up of a code&#10;&#10;Description automatically generated">
            <a:extLst>
              <a:ext uri="{FF2B5EF4-FFF2-40B4-BE49-F238E27FC236}">
                <a16:creationId xmlns:a16="http://schemas.microsoft.com/office/drawing/2014/main" id="{F849F73E-F699-68B8-448B-DE1B21D715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1189" y="2712823"/>
            <a:ext cx="6526942" cy="166713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 descr="A computer screen shot of a math equation&#10;&#10;Description automatically generated">
            <a:extLst>
              <a:ext uri="{FF2B5EF4-FFF2-40B4-BE49-F238E27FC236}">
                <a16:creationId xmlns:a16="http://schemas.microsoft.com/office/drawing/2014/main" id="{3B6E2A36-A829-546C-EA4E-0433EF8239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4061" y="4532355"/>
            <a:ext cx="9609953" cy="1455009"/>
          </a:xfrm>
          <a:prstGeom prst="rect">
            <a:avLst/>
          </a:prstGeom>
        </p:spPr>
      </p:pic>
      <p:pic>
        <p:nvPicPr>
          <p:cNvPr id="16" name="Picture 15" descr="A close-up of text&#10;&#10;Description automatically generated">
            <a:extLst>
              <a:ext uri="{FF2B5EF4-FFF2-40B4-BE49-F238E27FC236}">
                <a16:creationId xmlns:a16="http://schemas.microsoft.com/office/drawing/2014/main" id="{F24F59D3-6665-DE8E-7669-FD1B74A31A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82282" y="6345838"/>
            <a:ext cx="6791325" cy="105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9245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30791"/>
          </a:xfrm>
          <a:prstGeom prst="rect">
            <a:avLst/>
          </a:prstGeom>
          <a:solidFill>
            <a:srgbClr val="FFF8F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" name="Text 2"/>
          <p:cNvSpPr/>
          <p:nvPr/>
        </p:nvSpPr>
        <p:spPr>
          <a:xfrm>
            <a:off x="828556" y="607576"/>
            <a:ext cx="13442844" cy="705623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ts val="5437"/>
              </a:lnSpc>
            </a:pPr>
            <a:r>
              <a:rPr lang="en-US" sz="4350" kern="0" spc="-130" dirty="0">
                <a:solidFill>
                  <a:srgbClr val="2C3F42"/>
                </a:solidFill>
                <a:latin typeface="Bitter"/>
                <a:ea typeface="Bitter"/>
              </a:rPr>
              <a:t>Dive Into the Workflow</a:t>
            </a:r>
            <a:r>
              <a:rPr lang="en-US" sz="4350" kern="0" spc="-130" dirty="0">
                <a:solidFill>
                  <a:srgbClr val="2C3F42"/>
                </a:solidFill>
                <a:latin typeface="Bitter"/>
              </a:rPr>
              <a:t> —— </a:t>
            </a:r>
            <a:r>
              <a:rPr lang="en-US" sz="3600" kern="0" spc="-130" dirty="0">
                <a:solidFill>
                  <a:srgbClr val="2C3F42"/>
                </a:solidFill>
                <a:latin typeface="Bitter"/>
              </a:rPr>
              <a:t>Model &amp; Prediction</a:t>
            </a:r>
          </a:p>
        </p:txBody>
      </p:sp>
      <p:sp>
        <p:nvSpPr>
          <p:cNvPr id="7" name="Text 4">
            <a:extLst>
              <a:ext uri="{FF2B5EF4-FFF2-40B4-BE49-F238E27FC236}">
                <a16:creationId xmlns:a16="http://schemas.microsoft.com/office/drawing/2014/main" id="{0952E2F4-46CE-FA38-1827-5940EEB8F329}"/>
              </a:ext>
            </a:extLst>
          </p:cNvPr>
          <p:cNvSpPr/>
          <p:nvPr/>
        </p:nvSpPr>
        <p:spPr>
          <a:xfrm>
            <a:off x="983548" y="1523471"/>
            <a:ext cx="12662310" cy="572175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342900" indent="-342900">
              <a:lnSpc>
                <a:spcPts val="2799"/>
              </a:lnSpc>
              <a:buFont typeface="Arial"/>
              <a:buChar char="•"/>
            </a:pPr>
            <a:r>
              <a:rPr lang="en-US" sz="2000" kern="0" spc="-35">
                <a:solidFill>
                  <a:srgbClr val="2B2E3C"/>
                </a:solidFill>
                <a:latin typeface="Open Sans"/>
                <a:ea typeface="Open Sans"/>
                <a:cs typeface="Open Sans"/>
              </a:rPr>
              <a:t>Get task value from the 2st task:</a:t>
            </a:r>
          </a:p>
          <a:p>
            <a:pPr marL="342900" indent="-342900">
              <a:lnSpc>
                <a:spcPts val="2799"/>
              </a:lnSpc>
              <a:buFont typeface="Arial"/>
              <a:buChar char="•"/>
            </a:pPr>
            <a:endParaRPr lang="en-US" sz="2000" kern="0" spc="-35">
              <a:solidFill>
                <a:srgbClr val="2B2E3C"/>
              </a:solidFill>
              <a:latin typeface="Open Sans"/>
              <a:ea typeface="Open Sans"/>
              <a:cs typeface="Open Sans"/>
            </a:endParaRPr>
          </a:p>
          <a:p>
            <a:pPr marL="342900" indent="-342900">
              <a:lnSpc>
                <a:spcPts val="2799"/>
              </a:lnSpc>
              <a:buFont typeface="Arial"/>
              <a:buChar char="•"/>
            </a:pPr>
            <a:endParaRPr lang="en-US" sz="2000" kern="0" spc="-35">
              <a:solidFill>
                <a:srgbClr val="2B2E3C"/>
              </a:solidFill>
              <a:latin typeface="Open Sans"/>
              <a:ea typeface="Open Sans"/>
              <a:cs typeface="Open Sans"/>
            </a:endParaRPr>
          </a:p>
          <a:p>
            <a:pPr marL="342900" indent="-342900">
              <a:lnSpc>
                <a:spcPts val="2799"/>
              </a:lnSpc>
              <a:buFont typeface="Arial"/>
              <a:buChar char="•"/>
            </a:pPr>
            <a:r>
              <a:rPr lang="en-US" sz="2000" kern="0" spc="-35">
                <a:solidFill>
                  <a:srgbClr val="2B2E3C"/>
                </a:solidFill>
                <a:latin typeface="Open Sans"/>
                <a:ea typeface="Open Sans"/>
                <a:cs typeface="Open Sans"/>
              </a:rPr>
              <a:t>Load the trained model:</a:t>
            </a:r>
          </a:p>
          <a:p>
            <a:pPr marL="342900" indent="-342900">
              <a:lnSpc>
                <a:spcPts val="2799"/>
              </a:lnSpc>
              <a:buFont typeface="Arial"/>
              <a:buChar char="•"/>
            </a:pPr>
            <a:endParaRPr lang="en-US" sz="2000" kern="0" spc="-35">
              <a:solidFill>
                <a:srgbClr val="2B2E3C"/>
              </a:solidFill>
              <a:latin typeface="Open Sans"/>
              <a:ea typeface="Open Sans"/>
              <a:cs typeface="Open Sans"/>
            </a:endParaRPr>
          </a:p>
          <a:p>
            <a:pPr marL="342900" indent="-342900">
              <a:lnSpc>
                <a:spcPts val="2799"/>
              </a:lnSpc>
              <a:buFont typeface="Arial"/>
              <a:buChar char="•"/>
            </a:pPr>
            <a:endParaRPr lang="en-US" sz="2000" kern="0" spc="-35">
              <a:solidFill>
                <a:srgbClr val="2B2E3C"/>
              </a:solidFill>
              <a:latin typeface="Open Sans"/>
              <a:ea typeface="Open Sans"/>
              <a:cs typeface="Open Sans"/>
            </a:endParaRPr>
          </a:p>
          <a:p>
            <a:pPr marL="342900" indent="-342900">
              <a:lnSpc>
                <a:spcPts val="2799"/>
              </a:lnSpc>
              <a:buFont typeface="Arial"/>
              <a:buChar char="•"/>
            </a:pPr>
            <a:r>
              <a:rPr lang="en-US" sz="2000" kern="0" spc="-35">
                <a:solidFill>
                  <a:srgbClr val="2B2E3C"/>
                </a:solidFill>
                <a:latin typeface="Open Sans"/>
                <a:ea typeface="Open Sans"/>
                <a:cs typeface="Open Sans"/>
              </a:rPr>
              <a:t>Input 3 variables into the trained model, obtain the prediction result, and output the result:</a:t>
            </a:r>
          </a:p>
          <a:p>
            <a:pPr>
              <a:lnSpc>
                <a:spcPts val="2799"/>
              </a:lnSpc>
            </a:pPr>
            <a:endParaRPr lang="en-US" sz="2000" kern="0" spc="-35">
              <a:solidFill>
                <a:srgbClr val="2B2E3C"/>
              </a:solidFill>
              <a:latin typeface="Open Sans"/>
              <a:ea typeface="Open Sans"/>
              <a:cs typeface="Open Sans"/>
            </a:endParaRPr>
          </a:p>
          <a:p>
            <a:pPr marL="342900" indent="-342900">
              <a:lnSpc>
                <a:spcPts val="2799"/>
              </a:lnSpc>
              <a:buFont typeface="Arial"/>
              <a:buChar char="•"/>
            </a:pPr>
            <a:endParaRPr lang="en-US" sz="2000" kern="0" spc="-35">
              <a:solidFill>
                <a:srgbClr val="2B2E3C"/>
              </a:solidFill>
              <a:latin typeface="Open Sans"/>
              <a:ea typeface="Open Sans"/>
              <a:cs typeface="Open Sans"/>
            </a:endParaRPr>
          </a:p>
        </p:txBody>
      </p:sp>
      <p:pic>
        <p:nvPicPr>
          <p:cNvPr id="4" name="Picture 3" descr="A close-up of a number&#10;&#10;Description automatically generated">
            <a:extLst>
              <a:ext uri="{FF2B5EF4-FFF2-40B4-BE49-F238E27FC236}">
                <a16:creationId xmlns:a16="http://schemas.microsoft.com/office/drawing/2014/main" id="{BF7CA9FF-A79C-BE79-2485-5A302E40C7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7077" y="1597369"/>
            <a:ext cx="9033047" cy="924182"/>
          </a:xfrm>
          <a:prstGeom prst="rect">
            <a:avLst/>
          </a:prstGeom>
        </p:spPr>
      </p:pic>
      <p:pic>
        <p:nvPicPr>
          <p:cNvPr id="8" name="Picture 7" descr="A close-up of a word&#10;&#10;Description automatically generated">
            <a:extLst>
              <a:ext uri="{FF2B5EF4-FFF2-40B4-BE49-F238E27FC236}">
                <a16:creationId xmlns:a16="http://schemas.microsoft.com/office/drawing/2014/main" id="{7E335E3C-662D-57EB-8C07-5D07F9424B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9612" y="2995226"/>
            <a:ext cx="10506075" cy="476250"/>
          </a:xfrm>
          <a:prstGeom prst="rect">
            <a:avLst/>
          </a:prstGeom>
        </p:spPr>
      </p:pic>
      <p:pic>
        <p:nvPicPr>
          <p:cNvPr id="9" name="Picture 8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91E722EB-8B18-1CA8-CE17-2BE59E3977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3779" y="4115315"/>
            <a:ext cx="7909870" cy="3005782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B3852F6-FA1B-2D3D-16DB-AEE262110753}"/>
              </a:ext>
            </a:extLst>
          </p:cNvPr>
          <p:cNvSpPr/>
          <p:nvPr/>
        </p:nvSpPr>
        <p:spPr>
          <a:xfrm>
            <a:off x="1420579" y="6662771"/>
            <a:ext cx="4094205" cy="461318"/>
          </a:xfrm>
          <a:prstGeom prst="round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9897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30791"/>
          </a:xfrm>
          <a:prstGeom prst="rect">
            <a:avLst/>
          </a:prstGeom>
          <a:solidFill>
            <a:srgbClr val="FFF8F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" name="Text 2"/>
          <p:cNvSpPr/>
          <p:nvPr/>
        </p:nvSpPr>
        <p:spPr>
          <a:xfrm>
            <a:off x="4039589" y="536693"/>
            <a:ext cx="2902436" cy="705623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ts val="5437"/>
              </a:lnSpc>
            </a:pPr>
            <a:r>
              <a:rPr lang="en-US" sz="5000" b="1" kern="0" spc="-130" dirty="0">
                <a:solidFill>
                  <a:srgbClr val="2C3F42"/>
                </a:solidFill>
              </a:rPr>
              <a:t>Conclusion</a:t>
            </a:r>
          </a:p>
          <a:p>
            <a:pPr>
              <a:lnSpc>
                <a:spcPts val="5437"/>
              </a:lnSpc>
            </a:pPr>
            <a:endParaRPr lang="en-US" sz="4350" kern="0" spc="-130" dirty="0">
              <a:solidFill>
                <a:srgbClr val="2C3F42"/>
              </a:solidFill>
              <a:latin typeface="Bitter"/>
            </a:endParaRPr>
          </a:p>
        </p:txBody>
      </p:sp>
      <p:pic>
        <p:nvPicPr>
          <p:cNvPr id="6" name="Image 0" descr="preencoded.png">
            <a:extLst>
              <a:ext uri="{FF2B5EF4-FFF2-40B4-BE49-F238E27FC236}">
                <a16:creationId xmlns:a16="http://schemas.microsoft.com/office/drawing/2014/main" id="{F20F0D43-A8D5-75A7-4F19-69B8B5698E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9496" y="1917018"/>
            <a:ext cx="444341" cy="444341"/>
          </a:xfrm>
          <a:prstGeom prst="rect">
            <a:avLst/>
          </a:prstGeom>
        </p:spPr>
      </p:pic>
      <p:sp>
        <p:nvSpPr>
          <p:cNvPr id="8" name="Text 3">
            <a:extLst>
              <a:ext uri="{FF2B5EF4-FFF2-40B4-BE49-F238E27FC236}">
                <a16:creationId xmlns:a16="http://schemas.microsoft.com/office/drawing/2014/main" id="{59181415-9E9D-55B5-8039-9323AF8CAF2A}"/>
              </a:ext>
            </a:extLst>
          </p:cNvPr>
          <p:cNvSpPr/>
          <p:nvPr/>
        </p:nvSpPr>
        <p:spPr>
          <a:xfrm>
            <a:off x="1700242" y="1916265"/>
            <a:ext cx="2777490" cy="347186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>
              <a:lnSpc>
                <a:spcPts val="2734"/>
              </a:lnSpc>
            </a:pPr>
            <a:r>
              <a:rPr lang="en-US" sz="2400" kern="0" spc="-66">
                <a:solidFill>
                  <a:srgbClr val="2B2E3C"/>
                </a:solidFill>
                <a:latin typeface="Bitter"/>
              </a:rPr>
              <a:t>Success Factor</a:t>
            </a:r>
          </a:p>
          <a:p>
            <a:pPr>
              <a:lnSpc>
                <a:spcPts val="2734"/>
              </a:lnSpc>
            </a:pPr>
            <a:endParaRPr lang="en-US" sz="2400" kern="0" spc="-66">
              <a:solidFill>
                <a:srgbClr val="2B2E3C"/>
              </a:solidFill>
              <a:latin typeface="Bitter"/>
            </a:endParaRPr>
          </a:p>
        </p:txBody>
      </p:sp>
      <p:pic>
        <p:nvPicPr>
          <p:cNvPr id="10" name="Image 2" descr="preencoded.png">
            <a:extLst>
              <a:ext uri="{FF2B5EF4-FFF2-40B4-BE49-F238E27FC236}">
                <a16:creationId xmlns:a16="http://schemas.microsoft.com/office/drawing/2014/main" id="{BD75865C-A4E1-0D14-2D8C-8CDFD04413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0367" y="4816739"/>
            <a:ext cx="444341" cy="444341"/>
          </a:xfrm>
          <a:prstGeom prst="rect">
            <a:avLst/>
          </a:prstGeom>
        </p:spPr>
      </p:pic>
      <p:sp>
        <p:nvSpPr>
          <p:cNvPr id="11" name="Text 3">
            <a:extLst>
              <a:ext uri="{FF2B5EF4-FFF2-40B4-BE49-F238E27FC236}">
                <a16:creationId xmlns:a16="http://schemas.microsoft.com/office/drawing/2014/main" id="{92A6603B-4E54-13CB-32CF-6B7EDF9ACD62}"/>
              </a:ext>
            </a:extLst>
          </p:cNvPr>
          <p:cNvSpPr/>
          <p:nvPr/>
        </p:nvSpPr>
        <p:spPr>
          <a:xfrm>
            <a:off x="1700242" y="4865412"/>
            <a:ext cx="2777490" cy="347186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>
              <a:lnSpc>
                <a:spcPts val="2734"/>
              </a:lnSpc>
            </a:pPr>
            <a:r>
              <a:rPr lang="en-US" sz="2150" kern="0" spc="-66" dirty="0">
                <a:solidFill>
                  <a:srgbClr val="2B2E3C"/>
                </a:solidFill>
                <a:latin typeface="Bitter"/>
              </a:rPr>
              <a:t>However...</a:t>
            </a:r>
          </a:p>
        </p:txBody>
      </p:sp>
      <p:sp>
        <p:nvSpPr>
          <p:cNvPr id="17" name="Text 4">
            <a:extLst>
              <a:ext uri="{FF2B5EF4-FFF2-40B4-BE49-F238E27FC236}">
                <a16:creationId xmlns:a16="http://schemas.microsoft.com/office/drawing/2014/main" id="{0B61D0A8-BCF1-0DD6-D27D-DFA2FB7EA42A}"/>
              </a:ext>
            </a:extLst>
          </p:cNvPr>
          <p:cNvSpPr/>
          <p:nvPr/>
        </p:nvSpPr>
        <p:spPr>
          <a:xfrm>
            <a:off x="1659051" y="2429634"/>
            <a:ext cx="8263305" cy="258314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342900" indent="-342900">
              <a:lnSpc>
                <a:spcPts val="2799"/>
              </a:lnSpc>
              <a:buFont typeface="Arial"/>
              <a:buChar char="•"/>
            </a:pPr>
            <a:r>
              <a:rPr lang="en-US" sz="2000" kern="0" spc="-35" dirty="0">
                <a:solidFill>
                  <a:srgbClr val="2B2E3C"/>
                </a:solidFill>
                <a:latin typeface="Open Sans"/>
                <a:ea typeface="Open Sans"/>
                <a:cs typeface="Open Sans"/>
              </a:rPr>
              <a:t>Model's Comprehensiveness</a:t>
            </a:r>
            <a:endParaRPr lang="en-US" sz="2000">
              <a:solidFill>
                <a:srgbClr val="000000"/>
              </a:solidFill>
              <a:latin typeface="Calibri" panose="020F0502020204030204"/>
              <a:ea typeface="Open Sans"/>
              <a:cs typeface="Calibri" panose="020F0502020204030204"/>
            </a:endParaRPr>
          </a:p>
          <a:p>
            <a:pPr lvl="1">
              <a:lnSpc>
                <a:spcPts val="2799"/>
              </a:lnSpc>
            </a:pPr>
            <a:r>
              <a:rPr lang="en-US" sz="2000" kern="0" spc="-35" dirty="0">
                <a:solidFill>
                  <a:srgbClr val="2B2E3C"/>
                </a:solidFill>
                <a:latin typeface="Open Sans"/>
                <a:ea typeface="Open Sans"/>
                <a:cs typeface="Open Sans"/>
              </a:rPr>
              <a:t>Rainfall value and the patterns of traffic volume</a:t>
            </a:r>
            <a:endParaRPr lang="en-US" sz="2000">
              <a:latin typeface="Calibri" panose="020F0502020204030204"/>
              <a:ea typeface="Open Sans"/>
              <a:cs typeface="Calibri" panose="020F0502020204030204"/>
            </a:endParaRPr>
          </a:p>
          <a:p>
            <a:pPr marL="342900" indent="-342900">
              <a:lnSpc>
                <a:spcPts val="2799"/>
              </a:lnSpc>
              <a:buFont typeface="Arial"/>
              <a:buChar char="•"/>
            </a:pPr>
            <a:r>
              <a:rPr lang="en-US" sz="2000" kern="0" spc="-35" dirty="0">
                <a:solidFill>
                  <a:srgbClr val="2B2E3C"/>
                </a:solidFill>
                <a:latin typeface="Open Sans"/>
                <a:ea typeface="Open Sans"/>
                <a:cs typeface="Open Sans"/>
              </a:rPr>
              <a:t>Real-time Factor</a:t>
            </a:r>
          </a:p>
          <a:p>
            <a:pPr lvl="1">
              <a:lnSpc>
                <a:spcPts val="2799"/>
              </a:lnSpc>
            </a:pPr>
            <a:r>
              <a:rPr lang="en-US" sz="2000" kern="0" spc="-35" dirty="0">
                <a:solidFill>
                  <a:srgbClr val="2B2E3C"/>
                </a:solidFill>
                <a:latin typeface="Open Sans"/>
                <a:ea typeface="Open Sans"/>
                <a:cs typeface="Open Sans"/>
              </a:rPr>
              <a:t>API — real-time rainfall data</a:t>
            </a:r>
            <a:endParaRPr lang="en-US" sz="2000">
              <a:cs typeface="Calibri" panose="020F0502020204030204"/>
            </a:endParaRPr>
          </a:p>
          <a:p>
            <a:pPr marL="342900" indent="-342900">
              <a:lnSpc>
                <a:spcPts val="2799"/>
              </a:lnSpc>
              <a:buFont typeface="Arial"/>
              <a:buChar char="•"/>
            </a:pPr>
            <a:r>
              <a:rPr lang="en-US" sz="2000" kern="0" spc="-35" dirty="0">
                <a:solidFill>
                  <a:srgbClr val="2B2E3C"/>
                </a:solidFill>
                <a:latin typeface="Open Sans"/>
                <a:ea typeface="Open Sans"/>
                <a:cs typeface="Open Sans"/>
              </a:rPr>
              <a:t>Integrity of the workflow</a:t>
            </a:r>
            <a:endParaRPr lang="en-US">
              <a:solidFill>
                <a:srgbClr val="000000"/>
              </a:solidFill>
              <a:latin typeface="Calibri"/>
              <a:ea typeface="Open Sans"/>
              <a:cs typeface="Calibri"/>
            </a:endParaRPr>
          </a:p>
          <a:p>
            <a:pPr>
              <a:lnSpc>
                <a:spcPts val="2799"/>
              </a:lnSpc>
            </a:pPr>
            <a:r>
              <a:rPr lang="en-US" sz="2000" kern="0" spc="-35" dirty="0">
                <a:solidFill>
                  <a:srgbClr val="2B2E3C"/>
                </a:solidFill>
                <a:latin typeface="Open Sans"/>
                <a:ea typeface="Open Sans"/>
                <a:cs typeface="Open Sans"/>
              </a:rPr>
              <a:t>    User input retrieval — data processing — model invocation</a:t>
            </a:r>
            <a:endParaRPr lang="en-US" dirty="0">
              <a:latin typeface="Calibri"/>
              <a:ea typeface="Open Sans"/>
              <a:cs typeface="Calibri"/>
            </a:endParaRPr>
          </a:p>
        </p:txBody>
      </p:sp>
      <p:pic>
        <p:nvPicPr>
          <p:cNvPr id="19" name="Image 0" descr="preencoded.png">
            <a:extLst>
              <a:ext uri="{FF2B5EF4-FFF2-40B4-BE49-F238E27FC236}">
                <a16:creationId xmlns:a16="http://schemas.microsoft.com/office/drawing/2014/main" id="{1C9DCDB6-3039-D9AB-3430-B08BA1155A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72800" y="0"/>
            <a:ext cx="3657600" cy="8230791"/>
          </a:xfrm>
          <a:prstGeom prst="rect">
            <a:avLst/>
          </a:prstGeom>
        </p:spPr>
      </p:pic>
      <p:sp>
        <p:nvSpPr>
          <p:cNvPr id="20" name="Text 4">
            <a:extLst>
              <a:ext uri="{FF2B5EF4-FFF2-40B4-BE49-F238E27FC236}">
                <a16:creationId xmlns:a16="http://schemas.microsoft.com/office/drawing/2014/main" id="{EBE566E6-99CB-28D6-A557-06E982B625F7}"/>
              </a:ext>
            </a:extLst>
          </p:cNvPr>
          <p:cNvSpPr/>
          <p:nvPr/>
        </p:nvSpPr>
        <p:spPr>
          <a:xfrm>
            <a:off x="1659051" y="5411733"/>
            <a:ext cx="8263305" cy="258314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342900" indent="-342900">
              <a:lnSpc>
                <a:spcPts val="2799"/>
              </a:lnSpc>
              <a:buFont typeface="Arial"/>
              <a:buChar char="•"/>
            </a:pPr>
            <a:r>
              <a:rPr lang="en-US" sz="2000" kern="0" spc="-35" dirty="0">
                <a:solidFill>
                  <a:srgbClr val="2B2E3C"/>
                </a:solidFill>
                <a:latin typeface="Open Sans"/>
                <a:ea typeface="Open Sans"/>
                <a:cs typeface="Open Sans"/>
              </a:rPr>
              <a:t>Time and Budget constraints</a:t>
            </a:r>
          </a:p>
          <a:p>
            <a:pPr lvl="1">
              <a:lnSpc>
                <a:spcPts val="2799"/>
              </a:lnSpc>
            </a:pPr>
            <a:r>
              <a:rPr lang="en-US" sz="2000" kern="0" spc="-35" dirty="0">
                <a:solidFill>
                  <a:srgbClr val="2B2E3C"/>
                </a:solidFill>
                <a:latin typeface="Open Sans"/>
                <a:ea typeface="Open Sans"/>
                <a:cs typeface="Open Sans"/>
              </a:rPr>
              <a:t>Bus Route </a:t>
            </a:r>
            <a:r>
              <a:rPr lang="en-US" sz="2000" kern="0" spc="-35">
                <a:solidFill>
                  <a:srgbClr val="2B2E3C"/>
                </a:solidFill>
                <a:latin typeface="Open Sans"/>
                <a:ea typeface="Open Sans"/>
                <a:cs typeface="Open Sans"/>
              </a:rPr>
              <a:t>10 &amp; Model</a:t>
            </a:r>
            <a:r>
              <a:rPr lang="en-US" sz="2000" kern="0" spc="-35" dirty="0">
                <a:solidFill>
                  <a:srgbClr val="2B2E3C"/>
                </a:solidFill>
                <a:latin typeface="Open Sans"/>
                <a:ea typeface="Open Sans"/>
                <a:cs typeface="Open Sans"/>
              </a:rPr>
              <a:t> cannot be updated</a:t>
            </a:r>
            <a:r>
              <a:rPr lang="en-US" sz="2000" kern="0" spc="-35">
                <a:solidFill>
                  <a:srgbClr val="2B2E3C"/>
                </a:solidFill>
                <a:latin typeface="Open Sans"/>
                <a:ea typeface="Open Sans"/>
                <a:cs typeface="Open Sans"/>
              </a:rPr>
              <a:t> automatically</a:t>
            </a:r>
            <a:endParaRPr lang="en-US" dirty="0"/>
          </a:p>
          <a:p>
            <a:pPr marL="342900" indent="-342900">
              <a:lnSpc>
                <a:spcPts val="2799"/>
              </a:lnSpc>
              <a:buFont typeface="Arial"/>
              <a:buChar char="•"/>
            </a:pPr>
            <a:r>
              <a:rPr lang="en-US" sz="2000" kern="0" spc="-35" dirty="0">
                <a:solidFill>
                  <a:srgbClr val="2B2E3C"/>
                </a:solidFill>
                <a:latin typeface="Open Sans"/>
                <a:ea typeface="Open Sans"/>
                <a:cs typeface="Open Sans"/>
              </a:rPr>
              <a:t>Speed Band Data Retrieval Constraint</a:t>
            </a:r>
            <a:endParaRPr lang="en-US" dirty="0"/>
          </a:p>
          <a:p>
            <a:pPr lvl="1">
              <a:lnSpc>
                <a:spcPts val="2799"/>
              </a:lnSpc>
            </a:pPr>
            <a:r>
              <a:rPr lang="en-US" sz="2000" kern="0" spc="-35" dirty="0">
                <a:solidFill>
                  <a:srgbClr val="2B2E3C"/>
                </a:solidFill>
                <a:latin typeface="Open Sans"/>
                <a:ea typeface="Open Sans"/>
                <a:cs typeface="Open Sans"/>
              </a:rPr>
              <a:t>Unable to directly access the historical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49402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BD3CA9-C04D-1A80-F16C-BB366D6921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">
            <a:extLst>
              <a:ext uri="{FF2B5EF4-FFF2-40B4-BE49-F238E27FC236}">
                <a16:creationId xmlns:a16="http://schemas.microsoft.com/office/drawing/2014/main" id="{55A9A8C4-0D1B-912E-F62A-F8A6D99206B5}"/>
              </a:ext>
            </a:extLst>
          </p:cNvPr>
          <p:cNvSpPr>
            <a:spLocks/>
          </p:cNvSpPr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  <p:txBody>
          <a:bodyPr/>
          <a:lstStyle/>
          <a:p>
            <a:endParaRPr lang="en-SG" dirty="0"/>
          </a:p>
        </p:txBody>
      </p:sp>
      <p:sp>
        <p:nvSpPr>
          <p:cNvPr id="14" name="Text 2">
            <a:extLst>
              <a:ext uri="{FF2B5EF4-FFF2-40B4-BE49-F238E27FC236}">
                <a16:creationId xmlns:a16="http://schemas.microsoft.com/office/drawing/2014/main" id="{150A2D14-D605-63BC-B766-2A1DD0F9607E}"/>
              </a:ext>
            </a:extLst>
          </p:cNvPr>
          <p:cNvSpPr/>
          <p:nvPr/>
        </p:nvSpPr>
        <p:spPr>
          <a:xfrm>
            <a:off x="527245" y="312342"/>
            <a:ext cx="9640012" cy="845406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ts val="5468"/>
              </a:lnSpc>
            </a:pPr>
            <a:r>
              <a:rPr lang="en-US" altLang="zh-CN" sz="4350" kern="0" spc="-131" dirty="0">
                <a:solidFill>
                  <a:srgbClr val="2C3F42"/>
                </a:solidFill>
                <a:latin typeface="Bitter"/>
              </a:rPr>
              <a:t>Additional Effort </a:t>
            </a:r>
            <a:r>
              <a:rPr lang="en-US" sz="4350" kern="0" spc="-131" dirty="0">
                <a:solidFill>
                  <a:srgbClr val="2C3F42"/>
                </a:solidFill>
                <a:latin typeface="Bitter"/>
              </a:rPr>
              <a:t>- Realtime Data</a:t>
            </a:r>
            <a:endParaRPr lang="en-US" sz="4374" dirty="0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53B23762-6A14-BA6C-F3FA-3FAE7B7DA5F2}"/>
              </a:ext>
            </a:extLst>
          </p:cNvPr>
          <p:cNvGrpSpPr/>
          <p:nvPr/>
        </p:nvGrpSpPr>
        <p:grpSpPr>
          <a:xfrm>
            <a:off x="618015" y="4422331"/>
            <a:ext cx="5751168" cy="2043433"/>
            <a:chOff x="991681" y="3984015"/>
            <a:chExt cx="6008218" cy="2311747"/>
          </a:xfrm>
        </p:grpSpPr>
        <p:sp>
          <p:nvSpPr>
            <p:cNvPr id="22" name="Text 19">
              <a:extLst>
                <a:ext uri="{FF2B5EF4-FFF2-40B4-BE49-F238E27FC236}">
                  <a16:creationId xmlns:a16="http://schemas.microsoft.com/office/drawing/2014/main" id="{C0D198CB-A757-CFE1-84F4-B0F69F0C68CA}"/>
                </a:ext>
              </a:extLst>
            </p:cNvPr>
            <p:cNvSpPr/>
            <p:nvPr/>
          </p:nvSpPr>
          <p:spPr>
            <a:xfrm>
              <a:off x="1483512" y="4554407"/>
              <a:ext cx="5154506" cy="1741355"/>
            </a:xfrm>
            <a:prstGeom prst="rect">
              <a:avLst/>
            </a:prstGeom>
            <a:noFill/>
            <a:ln/>
          </p:spPr>
          <p:txBody>
            <a:bodyPr wrap="none" lIns="91440" tIns="45720" rIns="91440" bIns="45720" rtlCol="0" anchor="t"/>
            <a:lstStyle/>
            <a:p>
              <a:pPr marL="342900" indent="-342900">
                <a:lnSpc>
                  <a:spcPct val="125000"/>
                </a:lnSpc>
                <a:buSzPct val="100000"/>
                <a:buFontTx/>
                <a:buChar char="-"/>
              </a:pPr>
              <a:r>
                <a:rPr lang="en-US" sz="2000" kern="0" spc="-41">
                  <a:solidFill>
                    <a:srgbClr val="272525"/>
                  </a:solidFill>
                  <a:latin typeface="Calibri"/>
                  <a:ea typeface="Source Sans Pro"/>
                </a:rPr>
                <a:t>Postgres Database in Docker / PC</a:t>
              </a:r>
            </a:p>
            <a:p>
              <a:pPr marL="342900" indent="-342900">
                <a:lnSpc>
                  <a:spcPct val="125000"/>
                </a:lnSpc>
                <a:buSzPct val="100000"/>
                <a:buFontTx/>
                <a:buChar char="-"/>
              </a:pPr>
              <a:r>
                <a:rPr lang="en-US" altLang="zh-CN" sz="2000" kern="0" spc="-41">
                  <a:solidFill>
                    <a:srgbClr val="272525"/>
                  </a:solidFill>
                  <a:latin typeface="Calibri"/>
                  <a:ea typeface="Source Sans Pro"/>
                </a:rPr>
                <a:t>Using Airflow to connect Kafka and Database </a:t>
              </a:r>
              <a:endParaRPr lang="en-US" sz="2000" kern="0" spc="-41">
                <a:solidFill>
                  <a:srgbClr val="272525"/>
                </a:solidFill>
                <a:latin typeface="Calibri"/>
                <a:ea typeface="Source Sans Pro"/>
              </a:endParaRPr>
            </a:p>
            <a:p>
              <a:pPr marL="342900" indent="-342900">
                <a:lnSpc>
                  <a:spcPct val="125000"/>
                </a:lnSpc>
                <a:buSzPct val="100000"/>
                <a:buFontTx/>
                <a:buChar char="-"/>
              </a:pPr>
              <a:r>
                <a:rPr lang="en-US" altLang="zh-CN" sz="2000" kern="0" spc="-41">
                  <a:solidFill>
                    <a:srgbClr val="272525"/>
                  </a:solidFill>
                  <a:latin typeface="Calibri"/>
                  <a:ea typeface="Source Sans Pro"/>
                </a:rPr>
                <a:t>Time limitation</a:t>
              </a:r>
            </a:p>
            <a:p>
              <a:pPr marL="342900" indent="-342900">
                <a:lnSpc>
                  <a:spcPct val="125000"/>
                </a:lnSpc>
                <a:buSzPct val="100000"/>
                <a:buFontTx/>
                <a:buChar char="-"/>
              </a:pPr>
              <a:r>
                <a:rPr lang="en-US" altLang="zh-CN" sz="2000" kern="0" spc="-41">
                  <a:solidFill>
                    <a:srgbClr val="272525"/>
                  </a:solidFill>
                  <a:latin typeface="Calibri"/>
                  <a:ea typeface="Source Sans Pro"/>
                </a:rPr>
                <a:t>Not suitable for teamwork</a:t>
              </a:r>
              <a:endParaRPr lang="en-US" sz="2000" kern="0" spc="-41">
                <a:solidFill>
                  <a:srgbClr val="272525"/>
                </a:solidFill>
                <a:latin typeface="Calibri"/>
                <a:ea typeface="Source Sans Pro"/>
              </a:endParaRP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4121A455-520A-FED5-9D9B-2337FBA4032B}"/>
                </a:ext>
              </a:extLst>
            </p:cNvPr>
            <p:cNvGrpSpPr/>
            <p:nvPr/>
          </p:nvGrpSpPr>
          <p:grpSpPr>
            <a:xfrm>
              <a:off x="991681" y="3984015"/>
              <a:ext cx="6008218" cy="501373"/>
              <a:chOff x="523594" y="3984015"/>
              <a:chExt cx="6008218" cy="501373"/>
            </a:xfrm>
          </p:grpSpPr>
          <p:sp>
            <p:nvSpPr>
              <p:cNvPr id="21" name="Text 18">
                <a:extLst>
                  <a:ext uri="{FF2B5EF4-FFF2-40B4-BE49-F238E27FC236}">
                    <a16:creationId xmlns:a16="http://schemas.microsoft.com/office/drawing/2014/main" id="{50DBF71E-8EDB-C42A-FD62-E52F111C1D05}"/>
                  </a:ext>
                </a:extLst>
              </p:cNvPr>
              <p:cNvSpPr/>
              <p:nvPr/>
            </p:nvSpPr>
            <p:spPr>
              <a:xfrm>
                <a:off x="1064274" y="4014677"/>
                <a:ext cx="5467538" cy="470710"/>
              </a:xfrm>
              <a:prstGeom prst="rect">
                <a:avLst/>
              </a:prstGeom>
              <a:noFill/>
              <a:ln/>
            </p:spPr>
            <p:txBody>
              <a:bodyPr wrap="none" lIns="91440" tIns="45720" rIns="91440" bIns="45720" rtlCol="0" anchor="t"/>
              <a:lstStyle/>
              <a:p>
                <a:pPr marL="0" indent="0">
                  <a:lnSpc>
                    <a:spcPts val="3217"/>
                  </a:lnSpc>
                  <a:buNone/>
                </a:pPr>
                <a:r>
                  <a:rPr lang="en-US" altLang="zh-CN" sz="2400" b="1" kern="0" spc="-51">
                    <a:solidFill>
                      <a:srgbClr val="272525"/>
                    </a:solidFill>
                    <a:latin typeface="adonis-web" pitchFamily="34" charset="0"/>
                    <a:ea typeface="adonis-web"/>
                    <a:cs typeface="adonis-web" pitchFamily="34" charset="-120"/>
                  </a:rPr>
                  <a:t>Local Environment</a:t>
                </a:r>
                <a:endParaRPr lang="en-US" sz="2400">
                  <a:ea typeface="adonis-web"/>
                </a:endParaRPr>
              </a:p>
            </p:txBody>
          </p:sp>
          <p:sp>
            <p:nvSpPr>
              <p:cNvPr id="31" name="Shape 3">
                <a:extLst>
                  <a:ext uri="{FF2B5EF4-FFF2-40B4-BE49-F238E27FC236}">
                    <a16:creationId xmlns:a16="http://schemas.microsoft.com/office/drawing/2014/main" id="{2AF2B287-B5FD-3C72-85F6-FB387FA98460}"/>
                  </a:ext>
                </a:extLst>
              </p:cNvPr>
              <p:cNvSpPr/>
              <p:nvPr/>
            </p:nvSpPr>
            <p:spPr>
              <a:xfrm>
                <a:off x="523594" y="3985445"/>
                <a:ext cx="499943" cy="499943"/>
              </a:xfrm>
              <a:prstGeom prst="roundRect">
                <a:avLst>
                  <a:gd name="adj" fmla="val 20000"/>
                </a:avLst>
              </a:prstGeom>
              <a:solidFill>
                <a:srgbClr val="FCE2CF"/>
              </a:solidFill>
              <a:ln w="7620">
                <a:solidFill>
                  <a:srgbClr val="E2C8B5"/>
                </a:solidFill>
                <a:prstDash val="soli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" name="Text 4">
                <a:extLst>
                  <a:ext uri="{FF2B5EF4-FFF2-40B4-BE49-F238E27FC236}">
                    <a16:creationId xmlns:a16="http://schemas.microsoft.com/office/drawing/2014/main" id="{128DC72A-C86E-590E-C7A2-7C35A9DC3E5E}"/>
                  </a:ext>
                </a:extLst>
              </p:cNvPr>
              <p:cNvSpPr/>
              <p:nvPr/>
            </p:nvSpPr>
            <p:spPr>
              <a:xfrm>
                <a:off x="709331" y="3984015"/>
                <a:ext cx="128349" cy="416481"/>
              </a:xfrm>
              <a:prstGeom prst="rect">
                <a:avLst/>
              </a:prstGeom>
              <a:noFill/>
              <a:ln/>
            </p:spPr>
            <p:txBody>
              <a:bodyPr wrap="none" lIns="91440" tIns="45720" rIns="91440" bIns="45720" rtlCol="0" anchor="t"/>
              <a:lstStyle/>
              <a:p>
                <a:pPr marL="0" indent="0" algn="ctr">
                  <a:lnSpc>
                    <a:spcPts val="3281"/>
                  </a:lnSpc>
                  <a:buNone/>
                </a:pPr>
                <a:r>
                  <a:rPr lang="en-US" sz="2600" kern="0" spc="-79">
                    <a:solidFill>
                      <a:srgbClr val="2B2E3C"/>
                    </a:solidFill>
                    <a:latin typeface="Calibri"/>
                    <a:cs typeface="Calibri"/>
                  </a:rPr>
                  <a:t>1</a:t>
                </a:r>
              </a:p>
            </p:txBody>
          </p:sp>
        </p:grp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1B493707-1892-5878-A8F2-5FFD1AEBC4BA}"/>
              </a:ext>
            </a:extLst>
          </p:cNvPr>
          <p:cNvGrpSpPr/>
          <p:nvPr/>
        </p:nvGrpSpPr>
        <p:grpSpPr>
          <a:xfrm>
            <a:off x="8607618" y="4419547"/>
            <a:ext cx="5861919" cy="2474991"/>
            <a:chOff x="5715001" y="3981398"/>
            <a:chExt cx="5861919" cy="2474991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59A72618-050A-D7DF-AF36-2D66E24A6D59}"/>
                </a:ext>
              </a:extLst>
            </p:cNvPr>
            <p:cNvGrpSpPr/>
            <p:nvPr/>
          </p:nvGrpSpPr>
          <p:grpSpPr>
            <a:xfrm>
              <a:off x="5715001" y="3981398"/>
              <a:ext cx="4418399" cy="503990"/>
              <a:chOff x="523594" y="3981398"/>
              <a:chExt cx="4418399" cy="503990"/>
            </a:xfrm>
          </p:grpSpPr>
          <p:sp>
            <p:nvSpPr>
              <p:cNvPr id="11" name="Text 18">
                <a:extLst>
                  <a:ext uri="{FF2B5EF4-FFF2-40B4-BE49-F238E27FC236}">
                    <a16:creationId xmlns:a16="http://schemas.microsoft.com/office/drawing/2014/main" id="{3B40D051-73F5-6720-3994-8A52D4044F2C}"/>
                  </a:ext>
                </a:extLst>
              </p:cNvPr>
              <p:cNvSpPr/>
              <p:nvPr/>
            </p:nvSpPr>
            <p:spPr>
              <a:xfrm>
                <a:off x="1064274" y="4014678"/>
                <a:ext cx="3877719" cy="451033"/>
              </a:xfrm>
              <a:prstGeom prst="rect">
                <a:avLst/>
              </a:prstGeom>
              <a:noFill/>
              <a:ln/>
            </p:spPr>
            <p:txBody>
              <a:bodyPr wrap="none" lIns="91440" tIns="45720" rIns="91440" bIns="45720" rtlCol="0" anchor="t"/>
              <a:lstStyle/>
              <a:p>
                <a:pPr marL="0" indent="0">
                  <a:lnSpc>
                    <a:spcPts val="3217"/>
                  </a:lnSpc>
                  <a:buNone/>
                </a:pPr>
                <a:r>
                  <a:rPr lang="en-US" altLang="zh-CN" sz="2400" b="1" kern="0" spc="-51">
                    <a:solidFill>
                      <a:srgbClr val="272525"/>
                    </a:solidFill>
                    <a:latin typeface="adonis-web" pitchFamily="34" charset="0"/>
                    <a:ea typeface="adonis-web"/>
                    <a:cs typeface="adonis-web" pitchFamily="34" charset="-120"/>
                  </a:rPr>
                  <a:t>Cloud Environment</a:t>
                </a:r>
                <a:endParaRPr lang="en-US" sz="2400">
                  <a:ea typeface="adonis-web"/>
                </a:endParaRPr>
              </a:p>
            </p:txBody>
          </p:sp>
          <p:sp>
            <p:nvSpPr>
              <p:cNvPr id="13" name="Shape 3">
                <a:extLst>
                  <a:ext uri="{FF2B5EF4-FFF2-40B4-BE49-F238E27FC236}">
                    <a16:creationId xmlns:a16="http://schemas.microsoft.com/office/drawing/2014/main" id="{0BFAA853-736E-7B03-B038-162BB11D0D62}"/>
                  </a:ext>
                </a:extLst>
              </p:cNvPr>
              <p:cNvSpPr/>
              <p:nvPr/>
            </p:nvSpPr>
            <p:spPr>
              <a:xfrm>
                <a:off x="523594" y="3985445"/>
                <a:ext cx="499943" cy="499943"/>
              </a:xfrm>
              <a:prstGeom prst="roundRect">
                <a:avLst>
                  <a:gd name="adj" fmla="val 20000"/>
                </a:avLst>
              </a:prstGeom>
              <a:solidFill>
                <a:srgbClr val="FCE2CF"/>
              </a:solidFill>
              <a:ln w="7620">
                <a:solidFill>
                  <a:srgbClr val="E2C8B5"/>
                </a:solidFill>
                <a:prstDash val="soli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" name="Text 4">
                <a:extLst>
                  <a:ext uri="{FF2B5EF4-FFF2-40B4-BE49-F238E27FC236}">
                    <a16:creationId xmlns:a16="http://schemas.microsoft.com/office/drawing/2014/main" id="{582F09C8-B95C-39B5-34E9-07D71FF3BC43}"/>
                  </a:ext>
                </a:extLst>
              </p:cNvPr>
              <p:cNvSpPr/>
              <p:nvPr/>
            </p:nvSpPr>
            <p:spPr>
              <a:xfrm>
                <a:off x="694091" y="3981398"/>
                <a:ext cx="128349" cy="416481"/>
              </a:xfrm>
              <a:prstGeom prst="rect">
                <a:avLst/>
              </a:prstGeom>
              <a:noFill/>
              <a:ln/>
            </p:spPr>
            <p:txBody>
              <a:bodyPr wrap="none" lIns="91440" tIns="45720" rIns="91440" bIns="45720" rtlCol="0" anchor="t"/>
              <a:lstStyle/>
              <a:p>
                <a:pPr marL="0" indent="0" algn="ctr">
                  <a:lnSpc>
                    <a:spcPts val="3281"/>
                  </a:lnSpc>
                  <a:buNone/>
                </a:pPr>
                <a:r>
                  <a:rPr lang="en-US" sz="2600" kern="0" spc="-79">
                    <a:solidFill>
                      <a:srgbClr val="2B2E3C"/>
                    </a:solidFill>
                    <a:latin typeface="Calibri"/>
                    <a:cs typeface="Calibri"/>
                  </a:rPr>
                  <a:t>2</a:t>
                </a:r>
              </a:p>
            </p:txBody>
          </p:sp>
        </p:grpSp>
        <p:sp>
          <p:nvSpPr>
            <p:cNvPr id="36" name="Text 19">
              <a:extLst>
                <a:ext uri="{FF2B5EF4-FFF2-40B4-BE49-F238E27FC236}">
                  <a16:creationId xmlns:a16="http://schemas.microsoft.com/office/drawing/2014/main" id="{82E65902-EA39-FEA6-48F7-24E7FFD99ECC}"/>
                </a:ext>
              </a:extLst>
            </p:cNvPr>
            <p:cNvSpPr/>
            <p:nvPr/>
          </p:nvSpPr>
          <p:spPr>
            <a:xfrm>
              <a:off x="6264875" y="4565293"/>
              <a:ext cx="5312045" cy="1891096"/>
            </a:xfrm>
            <a:prstGeom prst="rect">
              <a:avLst/>
            </a:prstGeom>
            <a:noFill/>
            <a:ln/>
          </p:spPr>
          <p:txBody>
            <a:bodyPr wrap="none" lIns="91440" tIns="45720" rIns="91440" bIns="45720" rtlCol="0" anchor="t"/>
            <a:lstStyle/>
            <a:p>
              <a:pPr marL="342900" indent="-342900">
                <a:lnSpc>
                  <a:spcPct val="125000"/>
                </a:lnSpc>
                <a:buSzPct val="100000"/>
                <a:buFontTx/>
                <a:buChar char="-"/>
              </a:pPr>
              <a:r>
                <a:rPr lang="it-IT" altLang="zh-CN" sz="2000" kern="0" spc="-41">
                  <a:solidFill>
                    <a:srgbClr val="272525"/>
                  </a:solidFill>
                  <a:latin typeface="Calibri"/>
                  <a:ea typeface="Source Sans Pro"/>
                </a:rPr>
                <a:t>Databricks, Azure and Kafka</a:t>
              </a:r>
            </a:p>
            <a:p>
              <a:pPr marL="342900" indent="-342900">
                <a:lnSpc>
                  <a:spcPct val="125000"/>
                </a:lnSpc>
                <a:buSzPct val="100000"/>
                <a:buFontTx/>
                <a:buChar char="-"/>
              </a:pPr>
              <a:r>
                <a:rPr lang="it-IT" altLang="zh-CN" sz="2000" kern="0" spc="-41">
                  <a:solidFill>
                    <a:srgbClr val="272525"/>
                  </a:solidFill>
                  <a:latin typeface="Calibri"/>
                  <a:ea typeface="Source Sans Pro"/>
                </a:rPr>
                <a:t>Insufficient cluster quota in trial version</a:t>
              </a:r>
            </a:p>
            <a:p>
              <a:pPr marL="342900" indent="-342900">
                <a:lnSpc>
                  <a:spcPct val="125000"/>
                </a:lnSpc>
                <a:buSzPct val="100000"/>
                <a:buFontTx/>
                <a:buChar char="-"/>
              </a:pPr>
              <a:r>
                <a:rPr lang="en-US" sz="2000" kern="0" spc="-41">
                  <a:solidFill>
                    <a:srgbClr val="272525"/>
                  </a:solidFill>
                  <a:latin typeface="Calibri"/>
                  <a:ea typeface="Source Sans Pro"/>
                </a:rPr>
                <a:t>Budgetary constraints</a:t>
              </a:r>
              <a:r>
                <a:rPr lang="en-SG" sz="2000" kern="0" spc="-41">
                  <a:solidFill>
                    <a:srgbClr val="272525"/>
                  </a:solidFill>
                  <a:latin typeface="Calibri"/>
                  <a:ea typeface="Source Sans Pro"/>
                </a:rPr>
                <a:t>: unable to create </a:t>
              </a:r>
            </a:p>
            <a:p>
              <a:pPr>
                <a:lnSpc>
                  <a:spcPct val="125000"/>
                </a:lnSpc>
                <a:buSzPct val="100000"/>
              </a:pPr>
              <a:r>
                <a:rPr lang="en-SG" sz="2000" kern="0" spc="-41">
                  <a:solidFill>
                    <a:srgbClr val="272525"/>
                  </a:solidFill>
                  <a:latin typeface="Calibri"/>
                  <a:ea typeface="Source Sans Pro"/>
                </a:rPr>
                <a:t>       </a:t>
              </a:r>
              <a:r>
                <a:rPr lang="en-US" sz="2000" kern="0" spc="-41">
                  <a:solidFill>
                    <a:srgbClr val="272525"/>
                  </a:solidFill>
                  <a:latin typeface="Calibri"/>
                  <a:ea typeface="Source Sans Pro"/>
                </a:rPr>
                <a:t>Kafka and database sources in Azure</a:t>
              </a:r>
            </a:p>
          </p:txBody>
        </p:sp>
      </p:grpSp>
      <p:pic>
        <p:nvPicPr>
          <p:cNvPr id="7" name="Picture 6" descr="A diagram of a ship&#10;&#10;Description automatically generated">
            <a:extLst>
              <a:ext uri="{FF2B5EF4-FFF2-40B4-BE49-F238E27FC236}">
                <a16:creationId xmlns:a16="http://schemas.microsoft.com/office/drawing/2014/main" id="{4C6C73E3-0540-4B01-45B9-6967291DD4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245" y="1697894"/>
            <a:ext cx="7334055" cy="2380932"/>
          </a:xfrm>
          <a:prstGeom prst="rect">
            <a:avLst/>
          </a:prstGeom>
        </p:spPr>
      </p:pic>
      <p:pic>
        <p:nvPicPr>
          <p:cNvPr id="18" name="Picture 17" descr="A group of logos with text&#10;&#10;Description automatically generated">
            <a:extLst>
              <a:ext uri="{FF2B5EF4-FFF2-40B4-BE49-F238E27FC236}">
                <a16:creationId xmlns:a16="http://schemas.microsoft.com/office/drawing/2014/main" id="{08E43ABF-C0DE-DB57-4D07-18071C536D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6904" y="1697894"/>
            <a:ext cx="3807074" cy="2380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8058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  <p:txBody>
          <a:bodyPr/>
          <a:lstStyle/>
          <a:p>
            <a:endParaRPr lang="zh-CN" altLang="en-US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1475" y="2917972"/>
            <a:ext cx="7477601" cy="66573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ctr">
              <a:lnSpc>
                <a:spcPts val="5468"/>
              </a:lnSpc>
            </a:pPr>
            <a:r>
              <a:rPr lang="en-US" sz="5000" b="1" kern="0" spc="-131">
                <a:solidFill>
                  <a:srgbClr val="2C3F42"/>
                </a:solidFill>
                <a:latin typeface="Calibri"/>
                <a:ea typeface="Bitter"/>
                <a:cs typeface="Calibri"/>
              </a:rPr>
              <a:t>Thanks for Listening!</a:t>
            </a:r>
            <a:endParaRPr lang="en-US" sz="5000">
              <a:latin typeface="Calibri"/>
              <a:cs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3325B06-1E79-820B-87B3-EE0138926C88}"/>
              </a:ext>
            </a:extLst>
          </p:cNvPr>
          <p:cNvSpPr txBox="1"/>
          <p:nvPr/>
        </p:nvSpPr>
        <p:spPr>
          <a:xfrm>
            <a:off x="3178758" y="5366230"/>
            <a:ext cx="2776533" cy="196977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200" b="1">
                <a:cs typeface="Calibri"/>
              </a:rPr>
              <a:t>Group 8   Super Wings</a:t>
            </a:r>
          </a:p>
          <a:p>
            <a:r>
              <a:rPr lang="en-US" sz="2000">
                <a:cs typeface="Calibri"/>
              </a:rPr>
              <a:t>Yao </a:t>
            </a:r>
            <a:r>
              <a:rPr lang="en-US" sz="2000" err="1">
                <a:cs typeface="Calibri"/>
              </a:rPr>
              <a:t>Jingxuan</a:t>
            </a:r>
            <a:r>
              <a:rPr lang="en-US" sz="2000">
                <a:cs typeface="Calibri"/>
              </a:rPr>
              <a:t> A0261830L </a:t>
            </a:r>
            <a:endParaRPr lang="en-US" sz="2200">
              <a:cs typeface="Calibri"/>
            </a:endParaRPr>
          </a:p>
          <a:p>
            <a:r>
              <a:rPr lang="en-US" sz="2000">
                <a:cs typeface="Calibri"/>
              </a:rPr>
              <a:t>Meng Jiang A0285681R</a:t>
            </a:r>
          </a:p>
          <a:p>
            <a:r>
              <a:rPr lang="en-US" sz="2000">
                <a:cs typeface="Calibri"/>
              </a:rPr>
              <a:t>Shen </a:t>
            </a:r>
            <a:r>
              <a:rPr lang="en-US" sz="2000" err="1">
                <a:cs typeface="Calibri"/>
              </a:rPr>
              <a:t>Jiajing</a:t>
            </a:r>
            <a:r>
              <a:rPr lang="en-US" sz="2000">
                <a:cs typeface="Calibri"/>
              </a:rPr>
              <a:t> A0285773M</a:t>
            </a:r>
            <a:endParaRPr lang="en-US">
              <a:cs typeface="Calibri"/>
            </a:endParaRPr>
          </a:p>
          <a:p>
            <a:r>
              <a:rPr lang="en-US" sz="2000">
                <a:cs typeface="Calibri"/>
              </a:rPr>
              <a:t>Zhang Zhan A0285997X</a:t>
            </a:r>
            <a:endParaRPr lang="en-US">
              <a:cs typeface="Calibri"/>
            </a:endParaRPr>
          </a:p>
          <a:p>
            <a:r>
              <a:rPr lang="en-US" sz="2000">
                <a:cs typeface="Calibri"/>
              </a:rPr>
              <a:t>Zeng </a:t>
            </a:r>
            <a:r>
              <a:rPr lang="en-US" sz="2000" err="1">
                <a:cs typeface="Calibri"/>
              </a:rPr>
              <a:t>Fanyi</a:t>
            </a:r>
            <a:r>
              <a:rPr lang="en-US" sz="2000">
                <a:cs typeface="Calibri"/>
              </a:rPr>
              <a:t> A0285753R </a:t>
            </a:r>
            <a:endParaRPr lang="en-US">
              <a:cs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30791"/>
          </a:xfrm>
          <a:prstGeom prst="rect">
            <a:avLst/>
          </a:prstGeom>
          <a:solidFill>
            <a:srgbClr val="FFF8F0"/>
          </a:solidFill>
          <a:ln/>
        </p:spPr>
        <p:txBody>
          <a:bodyPr/>
          <a:lstStyle/>
          <a:p>
            <a:endParaRPr lang="zh-CN" altLang="en-US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0" y="0"/>
            <a:ext cx="3657600" cy="823079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412636" y="3760492"/>
            <a:ext cx="6151948" cy="709173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ts val="5437"/>
              </a:lnSpc>
            </a:pPr>
            <a:r>
              <a:rPr lang="en-US" sz="5000" b="1" kern="0" spc="-130" dirty="0">
                <a:solidFill>
                  <a:srgbClr val="2C3F42"/>
                </a:solidFill>
                <a:latin typeface="Calibri"/>
                <a:cs typeface="Calibri"/>
              </a:rPr>
              <a:t>Business Understanding</a:t>
            </a:r>
          </a:p>
        </p:txBody>
      </p:sp>
    </p:spTree>
    <p:extLst>
      <p:ext uri="{BB962C8B-B14F-4D97-AF65-F5344CB8AC3E}">
        <p14:creationId xmlns:p14="http://schemas.microsoft.com/office/powerpoint/2010/main" val="39765837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  <p:txBody>
          <a:bodyPr lIns="91440" tIns="45720" rIns="91440" bIns="45720" anchor="t"/>
          <a:lstStyle/>
          <a:p>
            <a:endParaRPr lang="en-SG" sz="1100">
              <a:ea typeface="等线"/>
              <a:cs typeface="Times New Roman"/>
            </a:endParaRPr>
          </a:p>
        </p:txBody>
      </p:sp>
      <p:sp>
        <p:nvSpPr>
          <p:cNvPr id="4" name="Text 2"/>
          <p:cNvSpPr/>
          <p:nvPr/>
        </p:nvSpPr>
        <p:spPr>
          <a:xfrm>
            <a:off x="610199" y="251148"/>
            <a:ext cx="10554414" cy="138874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ts val="5468"/>
              </a:lnSpc>
            </a:pPr>
            <a:r>
              <a:rPr lang="en-US" sz="4350" kern="0" spc="-131" dirty="0">
                <a:solidFill>
                  <a:srgbClr val="2C3F42"/>
                </a:solidFill>
              </a:rPr>
              <a:t>Business Understanding</a:t>
            </a:r>
          </a:p>
        </p:txBody>
      </p:sp>
      <p:sp>
        <p:nvSpPr>
          <p:cNvPr id="5" name="Text 3"/>
          <p:cNvSpPr/>
          <p:nvPr/>
        </p:nvSpPr>
        <p:spPr>
          <a:xfrm>
            <a:off x="2154229" y="1372708"/>
            <a:ext cx="11208566" cy="719143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>
              <a:lnSpc>
                <a:spcPts val="2734"/>
              </a:lnSpc>
            </a:pPr>
            <a:r>
              <a:rPr lang="en-US" sz="2800" kern="0" spc="-66" dirty="0">
                <a:solidFill>
                  <a:srgbClr val="2C3F42"/>
                </a:solidFill>
              </a:rPr>
              <a:t>Stakeholder :   T</a:t>
            </a:r>
            <a:r>
              <a:rPr lang="en-SG" sz="2800" kern="0" spc="-66" dirty="0">
                <a:solidFill>
                  <a:srgbClr val="2C3F42"/>
                </a:solidFill>
              </a:rPr>
              <a:t>he Land Transport Authority (LTA) &amp; Passengers</a:t>
            </a:r>
            <a:endParaRPr lang="en-US" sz="2800" kern="0" spc="-66" dirty="0">
              <a:solidFill>
                <a:srgbClr val="2C3F42"/>
              </a:solidFill>
            </a:endParaRPr>
          </a:p>
        </p:txBody>
      </p:sp>
      <p:sp>
        <p:nvSpPr>
          <p:cNvPr id="8" name="Text 6"/>
          <p:cNvSpPr/>
          <p:nvPr/>
        </p:nvSpPr>
        <p:spPr>
          <a:xfrm>
            <a:off x="776725" y="2802221"/>
            <a:ext cx="12602562" cy="234375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lang="en-US" sz="2200" kern="0" spc="-35" dirty="0">
                <a:solidFill>
                  <a:srgbClr val="0D0D0D"/>
                </a:solidFill>
                <a:ea typeface="+mn-lt"/>
                <a:cs typeface="+mn-lt"/>
              </a:rPr>
              <a:t>Nowadays, public transportation is playing a crucial role in urban environments. However, challenges such as weather  and varying passenger loads often </a:t>
            </a:r>
            <a:r>
              <a:rPr lang="en-US" sz="2200" kern="0" spc="-35" dirty="0">
                <a:solidFill>
                  <a:schemeClr val="accent1">
                    <a:lumMod val="75000"/>
                  </a:schemeClr>
                </a:solidFill>
                <a:ea typeface="+mn-lt"/>
                <a:cs typeface="+mn-lt"/>
              </a:rPr>
              <a:t>affect the punctuality and reliability of bus services</a:t>
            </a:r>
            <a:r>
              <a:rPr lang="en-US" sz="2200" kern="0" spc="-35" dirty="0">
                <a:solidFill>
                  <a:schemeClr val="accent5">
                    <a:lumMod val="50000"/>
                  </a:schemeClr>
                </a:solidFill>
                <a:ea typeface="+mn-lt"/>
                <a:cs typeface="+mn-lt"/>
              </a:rPr>
              <a:t>.</a:t>
            </a:r>
            <a:r>
              <a:rPr lang="en-US" sz="2200" kern="0" spc="-35" dirty="0">
                <a:solidFill>
                  <a:srgbClr val="0D0D0D"/>
                </a:solidFill>
                <a:ea typeface="+mn-lt"/>
                <a:cs typeface="+mn-lt"/>
              </a:rPr>
              <a:t> We aim to provide a more accurate method for predicting travel time between bus stations.</a:t>
            </a:r>
            <a:endParaRPr lang="en-US" sz="2000" dirty="0">
              <a:solidFill>
                <a:srgbClr val="0D0D0D"/>
              </a:solidFill>
              <a:ea typeface="+mn-lt"/>
              <a:cs typeface="+mn-lt"/>
            </a:endParaRPr>
          </a:p>
        </p:txBody>
      </p:sp>
      <p:sp>
        <p:nvSpPr>
          <p:cNvPr id="10" name="Text 8"/>
          <p:cNvSpPr/>
          <p:nvPr/>
        </p:nvSpPr>
        <p:spPr>
          <a:xfrm>
            <a:off x="778570" y="4940987"/>
            <a:ext cx="13416223" cy="28319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lang="en-US" sz="2200" kern="0" spc="-35" dirty="0">
                <a:solidFill>
                  <a:srgbClr val="0D0D0D"/>
                </a:solidFill>
                <a:ea typeface="+mn-lt"/>
                <a:cs typeface="+mn-lt"/>
              </a:rPr>
              <a:t>Predict station-to-station intervals using passenger flow, rainfall, distance, and date.</a:t>
            </a:r>
            <a:endParaRPr lang="en-US" sz="2200" dirty="0">
              <a:cs typeface="Calibri" panose="020F0502020204030204"/>
            </a:endParaRPr>
          </a:p>
          <a:p>
            <a:pPr>
              <a:lnSpc>
                <a:spcPct val="150000"/>
              </a:lnSpc>
            </a:pPr>
            <a:r>
              <a:rPr lang="en-US" sz="2200" kern="0" spc="-35" dirty="0">
                <a:solidFill>
                  <a:srgbClr val="0D0D0D"/>
                </a:solidFill>
                <a:ea typeface="+mn-lt"/>
                <a:cs typeface="+mn-lt"/>
              </a:rPr>
              <a:t>For LTA:  Help to optimize bus schedules and </a:t>
            </a:r>
            <a:r>
              <a:rPr lang="en-US" sz="2200" kern="0" spc="-35" dirty="0">
                <a:solidFill>
                  <a:schemeClr val="accent1">
                    <a:lumMod val="75000"/>
                  </a:schemeClr>
                </a:solidFill>
                <a:ea typeface="+mn-lt"/>
                <a:cs typeface="+mn-lt"/>
              </a:rPr>
              <a:t>offer higher-quality services</a:t>
            </a:r>
            <a:r>
              <a:rPr lang="en-US" sz="2200" kern="0" spc="-35" dirty="0">
                <a:solidFill>
                  <a:srgbClr val="0D0D0D"/>
                </a:solidFill>
                <a:ea typeface="+mn-lt"/>
                <a:cs typeface="+mn-lt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sz="2200" kern="0" spc="-35" dirty="0">
                <a:solidFill>
                  <a:srgbClr val="0D0D0D"/>
                </a:solidFill>
                <a:ea typeface="+mn-lt"/>
                <a:cs typeface="+mn-lt"/>
              </a:rPr>
              <a:t>                 Help to  </a:t>
            </a:r>
            <a:r>
              <a:rPr lang="en-US" sz="2200" kern="0" spc="-35" dirty="0">
                <a:solidFill>
                  <a:schemeClr val="accent1">
                    <a:lumMod val="75000"/>
                  </a:schemeClr>
                </a:solidFill>
                <a:ea typeface="+mn-lt"/>
                <a:cs typeface="+mn-lt"/>
              </a:rPr>
              <a:t>monitor the operation</a:t>
            </a:r>
            <a:r>
              <a:rPr lang="en-US" sz="2200" kern="0" spc="-35" dirty="0">
                <a:solidFill>
                  <a:srgbClr val="0D0D0D"/>
                </a:solidFill>
                <a:ea typeface="+mn-lt"/>
                <a:cs typeface="+mn-lt"/>
              </a:rPr>
              <a:t> of bus systems and provide data support for decision-making.</a:t>
            </a:r>
            <a:endParaRPr lang="en-US" sz="2200" dirty="0">
              <a:cs typeface="Calibri"/>
            </a:endParaRPr>
          </a:p>
          <a:p>
            <a:pPr>
              <a:lnSpc>
                <a:spcPct val="150000"/>
              </a:lnSpc>
            </a:pPr>
            <a:r>
              <a:rPr lang="en-US" sz="2200" kern="0" spc="-35" dirty="0">
                <a:solidFill>
                  <a:srgbClr val="0D0D0D"/>
                </a:solidFill>
                <a:ea typeface="+mn-lt"/>
                <a:cs typeface="+mn-lt"/>
              </a:rPr>
              <a:t>For passenger: Provide a platform  to input departure and destination stops </a:t>
            </a:r>
            <a:r>
              <a:rPr lang="en-US" sz="2200" kern="0" spc="-35" dirty="0">
                <a:solidFill>
                  <a:schemeClr val="accent1">
                    <a:lumMod val="75000"/>
                  </a:schemeClr>
                </a:solidFill>
                <a:ea typeface="+mn-lt"/>
                <a:cs typeface="+mn-lt"/>
              </a:rPr>
              <a:t>to estimate bus travel time</a:t>
            </a:r>
            <a:r>
              <a:rPr lang="en-US" sz="2200" kern="0" spc="-35" dirty="0">
                <a:solidFill>
                  <a:srgbClr val="0D0D0D"/>
                </a:solidFill>
                <a:ea typeface="+mn-lt"/>
                <a:cs typeface="+mn-lt"/>
              </a:rPr>
              <a:t>.</a:t>
            </a:r>
          </a:p>
          <a:p>
            <a:r>
              <a:rPr lang="en-US" sz="2200" kern="0" spc="-35" dirty="0">
                <a:solidFill>
                  <a:srgbClr val="0D0D0D"/>
                </a:solidFill>
                <a:cs typeface="Calibri"/>
              </a:rPr>
              <a:t>                            Improve their travel experience.</a:t>
            </a:r>
          </a:p>
        </p:txBody>
      </p:sp>
      <p:sp>
        <p:nvSpPr>
          <p:cNvPr id="13" name="Arrow: Pentagon 12">
            <a:extLst>
              <a:ext uri="{FF2B5EF4-FFF2-40B4-BE49-F238E27FC236}">
                <a16:creationId xmlns:a16="http://schemas.microsoft.com/office/drawing/2014/main" id="{8D28EF2E-EF3F-93D7-16B4-42A3A55264DB}"/>
              </a:ext>
            </a:extLst>
          </p:cNvPr>
          <p:cNvSpPr/>
          <p:nvPr/>
        </p:nvSpPr>
        <p:spPr>
          <a:xfrm>
            <a:off x="774916" y="2262753"/>
            <a:ext cx="3086966" cy="542441"/>
          </a:xfrm>
          <a:prstGeom prst="homePlate">
            <a:avLst/>
          </a:prstGeom>
          <a:solidFill>
            <a:srgbClr val="FFD29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>
                <a:solidFill>
                  <a:schemeClr val="tx1">
                    <a:lumMod val="75000"/>
                    <a:lumOff val="25000"/>
                  </a:schemeClr>
                </a:solidFill>
                <a:cs typeface="Calibri"/>
              </a:rPr>
              <a:t>Business Problem</a:t>
            </a:r>
            <a:endParaRPr lang="en-US">
              <a:cs typeface="Calibri" panose="020F0502020204030204"/>
            </a:endParaRPr>
          </a:p>
        </p:txBody>
      </p:sp>
      <p:pic>
        <p:nvPicPr>
          <p:cNvPr id="12" name="Picture 11" descr="A blue and purple line art of people with a gear&#10;&#10;Description automatically generated">
            <a:extLst>
              <a:ext uri="{FF2B5EF4-FFF2-40B4-BE49-F238E27FC236}">
                <a16:creationId xmlns:a16="http://schemas.microsoft.com/office/drawing/2014/main" id="{AA4B51FD-5E30-2C34-056E-6C418381B8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965" y="1162696"/>
            <a:ext cx="1067285" cy="967999"/>
          </a:xfrm>
          <a:prstGeom prst="rect">
            <a:avLst/>
          </a:prstGeom>
        </p:spPr>
      </p:pic>
      <p:sp>
        <p:nvSpPr>
          <p:cNvPr id="16" name="Arrow: Pentagon 15">
            <a:extLst>
              <a:ext uri="{FF2B5EF4-FFF2-40B4-BE49-F238E27FC236}">
                <a16:creationId xmlns:a16="http://schemas.microsoft.com/office/drawing/2014/main" id="{370AD562-8783-F2F2-94F1-20011853F799}"/>
              </a:ext>
            </a:extLst>
          </p:cNvPr>
          <p:cNvSpPr/>
          <p:nvPr/>
        </p:nvSpPr>
        <p:spPr>
          <a:xfrm>
            <a:off x="774917" y="4401518"/>
            <a:ext cx="2162836" cy="542441"/>
          </a:xfrm>
          <a:prstGeom prst="homePlate">
            <a:avLst/>
          </a:prstGeom>
          <a:solidFill>
            <a:srgbClr val="FFD29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sz="3000" dirty="0">
                <a:solidFill>
                  <a:schemeClr val="tx1">
                    <a:lumMod val="75000"/>
                    <a:lumOff val="25000"/>
                  </a:schemeClr>
                </a:solidFill>
                <a:cs typeface="Calibri"/>
              </a:rPr>
              <a:t>Our Goal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30791"/>
          </a:xfrm>
          <a:prstGeom prst="rect">
            <a:avLst/>
          </a:prstGeom>
          <a:solidFill>
            <a:srgbClr val="FFF8F0"/>
          </a:solidFill>
          <a:ln/>
        </p:spPr>
        <p:txBody>
          <a:bodyPr/>
          <a:lstStyle/>
          <a:p>
            <a:endParaRPr lang="zh-CN" altLang="en-US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0" y="0"/>
            <a:ext cx="3657600" cy="823079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873380" y="3754636"/>
            <a:ext cx="3226599" cy="72580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ts val="5437"/>
              </a:lnSpc>
            </a:pPr>
            <a:r>
              <a:rPr lang="en-US" sz="5000" b="1" kern="0" spc="-130" dirty="0">
                <a:solidFill>
                  <a:srgbClr val="2C3F42"/>
                </a:solidFill>
                <a:latin typeface="Calibri"/>
                <a:cs typeface="Calibri"/>
              </a:rPr>
              <a:t>Structure</a:t>
            </a:r>
            <a:endParaRPr lang="en-US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02692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  <p:txBody>
          <a:bodyPr lIns="91440" tIns="45720" rIns="91440" bIns="45720" anchor="t"/>
          <a:lstStyle/>
          <a:p>
            <a:endParaRPr lang="en-SG" sz="1100">
              <a:ea typeface="等线"/>
              <a:cs typeface="Times New Roman"/>
            </a:endParaRPr>
          </a:p>
        </p:txBody>
      </p:sp>
      <p:sp>
        <p:nvSpPr>
          <p:cNvPr id="4" name="Text 2"/>
          <p:cNvSpPr/>
          <p:nvPr/>
        </p:nvSpPr>
        <p:spPr>
          <a:xfrm>
            <a:off x="269236" y="227901"/>
            <a:ext cx="13243369" cy="683573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ts val="5468"/>
              </a:lnSpc>
            </a:pPr>
            <a:r>
              <a:rPr lang="en-US" sz="4350" kern="0" spc="-131" dirty="0">
                <a:solidFill>
                  <a:srgbClr val="2C3F42"/>
                </a:solidFill>
                <a:latin typeface="Bitter"/>
              </a:rPr>
              <a:t>Structure</a:t>
            </a:r>
            <a:endParaRPr lang="ja-JP" altLang="en-US" sz="4350" kern="0" spc="-131" dirty="0">
              <a:solidFill>
                <a:srgbClr val="2C3F42"/>
              </a:solidFill>
              <a:latin typeface="Bitter"/>
              <a:ea typeface="游ゴシック"/>
            </a:endParaRPr>
          </a:p>
        </p:txBody>
      </p:sp>
      <p:sp>
        <p:nvSpPr>
          <p:cNvPr id="5" name="Text 3"/>
          <p:cNvSpPr/>
          <p:nvPr/>
        </p:nvSpPr>
        <p:spPr>
          <a:xfrm>
            <a:off x="154948" y="1333962"/>
            <a:ext cx="11208566" cy="719143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>
              <a:lnSpc>
                <a:spcPts val="2734"/>
              </a:lnSpc>
            </a:pPr>
            <a:endParaRPr lang="en-SG" sz="2800" kern="0" spc="-66">
              <a:solidFill>
                <a:srgbClr val="2C3F42"/>
              </a:solidFill>
              <a:latin typeface="Bitter"/>
            </a:endParaRPr>
          </a:p>
        </p:txBody>
      </p:sp>
      <p:pic>
        <p:nvPicPr>
          <p:cNvPr id="10" name="Picture 9" descr="A screenshot of a diagram&#10;&#10;Description automatically generated">
            <a:extLst>
              <a:ext uri="{FF2B5EF4-FFF2-40B4-BE49-F238E27FC236}">
                <a16:creationId xmlns:a16="http://schemas.microsoft.com/office/drawing/2014/main" id="{19E07891-E3FE-07F5-B843-44DB69E481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0818" y="1018154"/>
            <a:ext cx="10968763" cy="6742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7245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30791"/>
          </a:xfrm>
          <a:prstGeom prst="rect">
            <a:avLst/>
          </a:prstGeom>
          <a:solidFill>
            <a:srgbClr val="FFF8F0"/>
          </a:solidFill>
          <a:ln/>
        </p:spPr>
        <p:txBody>
          <a:bodyPr/>
          <a:lstStyle/>
          <a:p>
            <a:endParaRPr lang="zh-CN" altLang="en-US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0" y="0"/>
            <a:ext cx="3657600" cy="823079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873380" y="3754636"/>
            <a:ext cx="3226599" cy="72580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ts val="5437"/>
              </a:lnSpc>
            </a:pPr>
            <a:r>
              <a:rPr lang="en-US" sz="5000" b="1" kern="0" spc="-130">
                <a:solidFill>
                  <a:srgbClr val="2C3F42"/>
                </a:solidFill>
                <a:latin typeface="Calibri"/>
                <a:cs typeface="Calibri"/>
              </a:rPr>
              <a:t>Data Source</a:t>
            </a:r>
            <a:endParaRPr lang="en-US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080112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  <p:txBody>
          <a:bodyPr lIns="91440" tIns="45720" rIns="91440" bIns="45720" anchor="t"/>
          <a:lstStyle/>
          <a:p>
            <a:endParaRPr lang="en-SG" sz="1100">
              <a:ea typeface="等线"/>
              <a:cs typeface="Times New Roman"/>
            </a:endParaRPr>
          </a:p>
        </p:txBody>
      </p:sp>
      <p:sp>
        <p:nvSpPr>
          <p:cNvPr id="4" name="Text 2"/>
          <p:cNvSpPr/>
          <p:nvPr/>
        </p:nvSpPr>
        <p:spPr>
          <a:xfrm>
            <a:off x="269236" y="227901"/>
            <a:ext cx="13243369" cy="683573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ts val="5468"/>
              </a:lnSpc>
            </a:pPr>
            <a:r>
              <a:rPr lang="en-US" sz="4350" kern="0" spc="-131" dirty="0">
                <a:solidFill>
                  <a:srgbClr val="2C3F42"/>
                </a:solidFill>
                <a:latin typeface="Bitter"/>
              </a:rPr>
              <a:t>Data Source — Data Dictionary for Real Time Data</a:t>
            </a:r>
            <a:endParaRPr lang="ja-JP" altLang="en-US" sz="4350" kern="0" spc="-131" dirty="0">
              <a:solidFill>
                <a:srgbClr val="2C3F42"/>
              </a:solidFill>
              <a:latin typeface="Bitter"/>
              <a:ea typeface="游ゴシック"/>
            </a:endParaRPr>
          </a:p>
        </p:txBody>
      </p:sp>
      <p:sp>
        <p:nvSpPr>
          <p:cNvPr id="5" name="Text 3"/>
          <p:cNvSpPr/>
          <p:nvPr/>
        </p:nvSpPr>
        <p:spPr>
          <a:xfrm>
            <a:off x="154948" y="1333962"/>
            <a:ext cx="11208566" cy="719143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>
              <a:lnSpc>
                <a:spcPts val="2734"/>
              </a:lnSpc>
            </a:pPr>
            <a:endParaRPr lang="en-SG" sz="2800" kern="0" spc="-66">
              <a:solidFill>
                <a:srgbClr val="2C3F42"/>
              </a:solidFill>
              <a:latin typeface="Bitter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02CC11-956D-74E3-B989-D43500143D6A}"/>
              </a:ext>
            </a:extLst>
          </p:cNvPr>
          <p:cNvSpPr txBox="1"/>
          <p:nvPr/>
        </p:nvSpPr>
        <p:spPr>
          <a:xfrm>
            <a:off x="457199" y="5137688"/>
            <a:ext cx="1149974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ea typeface="+mn-lt"/>
                <a:cs typeface="+mn-lt"/>
              </a:rPr>
              <a:t>Rainfall</a:t>
            </a:r>
            <a:r>
              <a:rPr lang="en-US">
                <a:ea typeface="+mn-lt"/>
                <a:cs typeface="+mn-lt"/>
              </a:rPr>
              <a:t>：</a:t>
            </a:r>
            <a:r>
              <a:rPr lang="en-SG">
                <a:ea typeface="+mn-lt"/>
                <a:cs typeface="+mn-lt"/>
              </a:rPr>
              <a:t>Precipitation readings at weather-station level, updated every five minutes.</a:t>
            </a:r>
            <a:endParaRPr lang="en-US" err="1">
              <a:ea typeface="+mn-lt"/>
              <a:cs typeface="+mn-lt"/>
            </a:endParaRP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87F0218B-652B-9A4F-061B-D69F15FBF90C}"/>
              </a:ext>
            </a:extLst>
          </p:cNvPr>
          <p:cNvGraphicFramePr>
            <a:graphicFrameLocks noGrp="1"/>
          </p:cNvGraphicFramePr>
          <p:nvPr/>
        </p:nvGraphicFramePr>
        <p:xfrm>
          <a:off x="454100" y="1520538"/>
          <a:ext cx="11985937" cy="3414879"/>
        </p:xfrm>
        <a:graphic>
          <a:graphicData uri="http://schemas.openxmlformats.org/drawingml/2006/table">
            <a:tbl>
              <a:tblPr bandRow="1">
                <a:tableStyleId>{16D9F66E-5EB9-4882-86FB-DCBF35E3C3E4}</a:tableStyleId>
              </a:tblPr>
              <a:tblGrid>
                <a:gridCol w="1655394">
                  <a:extLst>
                    <a:ext uri="{9D8B030D-6E8A-4147-A177-3AD203B41FA5}">
                      <a16:colId xmlns:a16="http://schemas.microsoft.com/office/drawing/2014/main" val="1668658396"/>
                    </a:ext>
                  </a:extLst>
                </a:gridCol>
                <a:gridCol w="7323872">
                  <a:extLst>
                    <a:ext uri="{9D8B030D-6E8A-4147-A177-3AD203B41FA5}">
                      <a16:colId xmlns:a16="http://schemas.microsoft.com/office/drawing/2014/main" val="3442351587"/>
                    </a:ext>
                  </a:extLst>
                </a:gridCol>
                <a:gridCol w="3006671">
                  <a:extLst>
                    <a:ext uri="{9D8B030D-6E8A-4147-A177-3AD203B41FA5}">
                      <a16:colId xmlns:a16="http://schemas.microsoft.com/office/drawing/2014/main" val="1025541532"/>
                    </a:ext>
                  </a:extLst>
                </a:gridCol>
              </a:tblGrid>
              <a:tr h="371959">
                <a:tc>
                  <a:txBody>
                    <a:bodyPr/>
                    <a:lstStyle/>
                    <a:p>
                      <a:r>
                        <a:rPr lang="en-US"/>
                        <a:t>Attributes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Sample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52945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u="none" strike="noStrike" noProof="0" err="1"/>
                        <a:t>LinkID</a:t>
                      </a:r>
                      <a:r>
                        <a:rPr lang="en-US" sz="1800" u="none" strike="noStrike" noProof="0"/>
                        <a:t> 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Unique ID for this stretch of road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103046935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72814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u="none" strike="noStrike" noProof="0" err="1"/>
                        <a:t>SpeedBand</a:t>
                      </a:r>
                      <a:endParaRPr lang="en-US" err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dirty="0">
                          <a:latin typeface="Calibri"/>
                        </a:rPr>
                        <a:t>Speed Bands Information.     Total: 8 </a:t>
                      </a:r>
                      <a:endParaRPr lang="en-US" dirty="0"/>
                    </a:p>
                    <a:p>
                      <a:pPr lvl="0">
                        <a:buNone/>
                      </a:pPr>
                      <a:r>
                        <a:rPr lang="en-US" sz="1800" b="0" i="0" u="none" strike="noStrike" noProof="0" dirty="0">
                          <a:latin typeface="Calibri"/>
                        </a:rPr>
                        <a:t>1 – indicates speed range from 0 &lt; 9 </a:t>
                      </a:r>
                      <a:endParaRPr lang="en-US" dirty="0"/>
                    </a:p>
                    <a:p>
                      <a:pPr lvl="0">
                        <a:buNone/>
                      </a:pPr>
                      <a:r>
                        <a:rPr lang="en-US" dirty="0"/>
                        <a:t>...</a:t>
                      </a:r>
                    </a:p>
                    <a:p>
                      <a:pPr lvl="0">
                        <a:buNone/>
                      </a:pPr>
                      <a:r>
                        <a:rPr lang="en-US" sz="1800" b="0" i="0" u="none" strike="noStrike" noProof="0" dirty="0">
                          <a:latin typeface="Calibri"/>
                        </a:rPr>
                        <a:t>8 – speed range from 70 or more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40926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u="none" strike="noStrike" noProof="0" err="1"/>
                        <a:t>StartLon</a:t>
                      </a:r>
                      <a:endParaRPr lang="en-US" err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Longitude map coordinates for start point for this stretch of road.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103.86246461405193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8767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u="none" strike="noStrike" noProof="0" err="1"/>
                        <a:t>StartLat</a:t>
                      </a:r>
                      <a:r>
                        <a:rPr lang="en-US" sz="1800" u="none" strike="noStrike" noProof="0"/>
                        <a:t> 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Latitude map coordinates for start point for this stretch of road.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1.3220591510051254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36932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u="none" strike="noStrike" noProof="0" err="1"/>
                        <a:t>EndLon</a:t>
                      </a:r>
                      <a:r>
                        <a:rPr lang="en-US" sz="1800" u="none" strike="noStrike" noProof="0"/>
                        <a:t> 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u="none" strike="noStrike" noProof="0"/>
                        <a:t>Longitude map coordinates for end point for this stretch of road.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u="none" strike="noStrike" noProof="0"/>
                        <a:t>103.86315591911669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10019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u="none" strike="noStrike" noProof="0" err="1"/>
                        <a:t>EndLat</a:t>
                      </a:r>
                      <a:r>
                        <a:rPr lang="en-US" sz="1800" u="none" strike="noStrike" noProof="0"/>
                        <a:t> 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u="none" strike="noStrike" noProof="0"/>
                        <a:t>Latitude map coordinates for end point for this stretch of road.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u="none" strike="noStrike" noProof="0" dirty="0"/>
                        <a:t>1.3215993547809128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005381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DEA0DA6-EC24-EE3B-7C85-298764D28295}"/>
              </a:ext>
            </a:extLst>
          </p:cNvPr>
          <p:cNvSpPr txBox="1"/>
          <p:nvPr/>
        </p:nvSpPr>
        <p:spPr>
          <a:xfrm>
            <a:off x="457199" y="1146873"/>
            <a:ext cx="1149974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ea typeface="+mn-lt"/>
                <a:cs typeface="+mn-lt"/>
              </a:rPr>
              <a:t>Traffic speed bands :  </a:t>
            </a:r>
            <a:r>
              <a:rPr lang="en-US">
                <a:ea typeface="+mn-lt"/>
                <a:cs typeface="+mn-lt"/>
              </a:rPr>
              <a:t>C</a:t>
            </a:r>
            <a:r>
              <a:rPr lang="en-SG" err="1">
                <a:ea typeface="+mn-lt"/>
                <a:cs typeface="+mn-lt"/>
              </a:rPr>
              <a:t>urrent</a:t>
            </a:r>
            <a:r>
              <a:rPr lang="en-SG">
                <a:ea typeface="+mn-lt"/>
                <a:cs typeface="+mn-lt"/>
              </a:rPr>
              <a:t> traffic speeds on expressways and arterial roads, expressed in speed bands.</a:t>
            </a:r>
            <a:endParaRPr lang="en-US" err="1">
              <a:ea typeface="+mn-lt"/>
              <a:cs typeface="+mn-lt"/>
            </a:endParaRP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1B3C6DD1-0BF0-DA23-4355-BE71F14BDE25}"/>
              </a:ext>
            </a:extLst>
          </p:cNvPr>
          <p:cNvGraphicFramePr>
            <a:graphicFrameLocks noGrp="1"/>
          </p:cNvGraphicFramePr>
          <p:nvPr/>
        </p:nvGraphicFramePr>
        <p:xfrm>
          <a:off x="454100" y="5511352"/>
          <a:ext cx="12032885" cy="1752600"/>
        </p:xfrm>
        <a:graphic>
          <a:graphicData uri="http://schemas.openxmlformats.org/drawingml/2006/table">
            <a:tbl>
              <a:tblPr bandRow="1">
                <a:tableStyleId>{16D9F66E-5EB9-4882-86FB-DCBF35E3C3E4}</a:tableStyleId>
              </a:tblPr>
              <a:tblGrid>
                <a:gridCol w="1673815">
                  <a:extLst>
                    <a:ext uri="{9D8B030D-6E8A-4147-A177-3AD203B41FA5}">
                      <a16:colId xmlns:a16="http://schemas.microsoft.com/office/drawing/2014/main" val="2696477603"/>
                    </a:ext>
                  </a:extLst>
                </a:gridCol>
                <a:gridCol w="7346196">
                  <a:extLst>
                    <a:ext uri="{9D8B030D-6E8A-4147-A177-3AD203B41FA5}">
                      <a16:colId xmlns:a16="http://schemas.microsoft.com/office/drawing/2014/main" val="2238290598"/>
                    </a:ext>
                  </a:extLst>
                </a:gridCol>
                <a:gridCol w="3012874">
                  <a:extLst>
                    <a:ext uri="{9D8B030D-6E8A-4147-A177-3AD203B41FA5}">
                      <a16:colId xmlns:a16="http://schemas.microsoft.com/office/drawing/2014/main" val="41039898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u="none" strike="noStrike" noProof="0"/>
                        <a:t>id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SG" sz="1800" u="none" strike="noStrike" kern="1200" noProof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Id of the monitoring area</a:t>
                      </a:r>
                      <a:endParaRPr lang="en-US" sz="1800" u="none" strike="noStrike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S77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80100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u="none" strike="noStrike" noProof="0"/>
                        <a:t>location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SG" sz="1800" b="0" i="0" u="none" strike="noStrike" noProof="0">
                          <a:solidFill>
                            <a:schemeClr val="dk1"/>
                          </a:solidFill>
                          <a:latin typeface="Calibri"/>
                        </a:rPr>
                        <a:t>Location of the monitoring area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"latitude": 1.2937, "longitude": 103.8125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4566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u="none" strike="noStrike" noProof="0"/>
                        <a:t>timestamp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timestamp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solidFill>
                            <a:schemeClr val="tx1"/>
                          </a:solidFill>
                          <a:latin typeface="Calibri"/>
                        </a:rPr>
                        <a:t>2024-01-27T14:35:00+08:00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90990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u="none" strike="noStrike" noProof="0"/>
                        <a:t>value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800" b="0" i="0" u="none" strike="noStrike" noProof="0">
                          <a:latin typeface="Calibri"/>
                        </a:rPr>
                        <a:t>0 - no rainfall ： &gt; 0 - rainy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0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0307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363339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  <p:txBody>
          <a:bodyPr lIns="91440" tIns="45720" rIns="91440" bIns="45720" anchor="t"/>
          <a:lstStyle/>
          <a:p>
            <a:endParaRPr lang="en-SG" sz="1100">
              <a:ea typeface="等线"/>
              <a:cs typeface="Times New Roman"/>
            </a:endParaRPr>
          </a:p>
        </p:txBody>
      </p:sp>
      <p:sp>
        <p:nvSpPr>
          <p:cNvPr id="4" name="Text 2"/>
          <p:cNvSpPr/>
          <p:nvPr/>
        </p:nvSpPr>
        <p:spPr>
          <a:xfrm>
            <a:off x="269236" y="227901"/>
            <a:ext cx="13243369" cy="683573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ts val="5468"/>
              </a:lnSpc>
            </a:pPr>
            <a:r>
              <a:rPr lang="en-US" sz="4350" kern="0" spc="-131">
                <a:solidFill>
                  <a:srgbClr val="2C3F42"/>
                </a:solidFill>
                <a:latin typeface="Bitter"/>
              </a:rPr>
              <a:t>Data Source — Data Dictionary for Local Data</a:t>
            </a:r>
            <a:endParaRPr lang="ja-JP" altLang="en-US" sz="4350" kern="0" spc="-131">
              <a:solidFill>
                <a:srgbClr val="2C3F42"/>
              </a:solidFill>
              <a:latin typeface="Bitter"/>
              <a:ea typeface="游ゴシック"/>
            </a:endParaRPr>
          </a:p>
        </p:txBody>
      </p:sp>
      <p:sp>
        <p:nvSpPr>
          <p:cNvPr id="5" name="Text 3"/>
          <p:cNvSpPr/>
          <p:nvPr/>
        </p:nvSpPr>
        <p:spPr>
          <a:xfrm>
            <a:off x="154948" y="1333962"/>
            <a:ext cx="11208566" cy="719143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>
              <a:lnSpc>
                <a:spcPts val="2734"/>
              </a:lnSpc>
            </a:pPr>
            <a:endParaRPr lang="en-SG" sz="2800" kern="0" spc="-66">
              <a:solidFill>
                <a:srgbClr val="2C3F42"/>
              </a:solidFill>
              <a:latin typeface="Bitter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DEA0DA6-EC24-EE3B-7C85-298764D28295}"/>
              </a:ext>
            </a:extLst>
          </p:cNvPr>
          <p:cNvSpPr txBox="1"/>
          <p:nvPr/>
        </p:nvSpPr>
        <p:spPr>
          <a:xfrm>
            <a:off x="573436" y="960893"/>
            <a:ext cx="1149974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SG" b="1" dirty="0">
                <a:ea typeface="+mn-lt"/>
                <a:cs typeface="+mn-lt"/>
              </a:rPr>
              <a:t>Bus Routes</a:t>
            </a:r>
            <a:r>
              <a:rPr lang="en-SG" dirty="0">
                <a:ea typeface="+mn-lt"/>
                <a:cs typeface="+mn-lt"/>
              </a:rPr>
              <a:t> :  Detailed route information for all services currently in operation.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A107CC59-C739-5E17-7E2F-9EF7A695EA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6470315"/>
              </p:ext>
            </p:extLst>
          </p:nvPr>
        </p:nvGraphicFramePr>
        <p:xfrm>
          <a:off x="573437" y="1332854"/>
          <a:ext cx="13427759" cy="2200759"/>
        </p:xfrm>
        <a:graphic>
          <a:graphicData uri="http://schemas.openxmlformats.org/drawingml/2006/table">
            <a:tbl>
              <a:tblPr bandRow="1">
                <a:tableStyleId>{16D9F66E-5EB9-4882-86FB-DCBF35E3C3E4}</a:tableStyleId>
              </a:tblPr>
              <a:tblGrid>
                <a:gridCol w="3747375">
                  <a:extLst>
                    <a:ext uri="{9D8B030D-6E8A-4147-A177-3AD203B41FA5}">
                      <a16:colId xmlns:a16="http://schemas.microsoft.com/office/drawing/2014/main" val="3613667501"/>
                    </a:ext>
                  </a:extLst>
                </a:gridCol>
                <a:gridCol w="7656162">
                  <a:extLst>
                    <a:ext uri="{9D8B030D-6E8A-4147-A177-3AD203B41FA5}">
                      <a16:colId xmlns:a16="http://schemas.microsoft.com/office/drawing/2014/main" val="3734388513"/>
                    </a:ext>
                  </a:extLst>
                </a:gridCol>
                <a:gridCol w="2024222">
                  <a:extLst>
                    <a:ext uri="{9D8B030D-6E8A-4147-A177-3AD203B41FA5}">
                      <a16:colId xmlns:a16="http://schemas.microsoft.com/office/drawing/2014/main" val="3463247803"/>
                    </a:ext>
                  </a:extLst>
                </a:gridCol>
              </a:tblGrid>
              <a:tr h="309682">
                <a:tc>
                  <a:txBody>
                    <a:bodyPr/>
                    <a:lstStyle/>
                    <a:p>
                      <a:r>
                        <a:rPr lang="en-US"/>
                        <a:t>Attributes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Sample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6745006"/>
                  </a:ext>
                </a:extLst>
              </a:tr>
              <a:tr h="309682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kern="1200" noProof="0" err="1">
                          <a:solidFill>
                            <a:schemeClr val="dk1"/>
                          </a:solidFill>
                          <a:latin typeface="Calibri"/>
                          <a:ea typeface="+mn-ea"/>
                          <a:cs typeface="+mn-cs"/>
                        </a:rPr>
                        <a:t>ServiceNo</a:t>
                      </a:r>
                      <a:endParaRPr lang="en-US" sz="1800" b="0" i="0" u="none" strike="noStrike" kern="1200" err="1">
                        <a:solidFill>
                          <a:schemeClr val="dk1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The bus service number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2898589"/>
                  </a:ext>
                </a:extLst>
              </a:tr>
              <a:tr h="309682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Direction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/>
                        <a:t>Distance travelled by bus from starting location to this bus stop (in </a:t>
                      </a:r>
                      <a:r>
                        <a:rPr lang="en-US" sz="1800" b="0" i="0" u="none" strike="noStrike" noProof="0" err="1"/>
                        <a:t>kilometres</a:t>
                      </a:r>
                      <a:r>
                        <a:rPr lang="en-US" sz="1800" b="0" i="0" u="none" strike="noStrike" noProof="0"/>
                        <a:t>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4314347"/>
                  </a:ext>
                </a:extLst>
              </a:tr>
              <a:tr h="37195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err="1">
                          <a:latin typeface="Calibri"/>
                        </a:rPr>
                        <a:t>StopSequence</a:t>
                      </a:r>
                      <a:endParaRPr lang="en-US" err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The </a:t>
                      </a:r>
                      <a:r>
                        <a:rPr lang="en-US" sz="1800" b="0" i="0" u="none" strike="noStrike" noProof="0" err="1">
                          <a:solidFill>
                            <a:srgbClr val="000000"/>
                          </a:solidFill>
                          <a:latin typeface="Calibri"/>
                        </a:rPr>
                        <a:t>i-th</a:t>
                      </a:r>
                      <a:r>
                        <a:rPr lang="en-US" sz="18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 bus stop for this route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7145693"/>
                  </a:ext>
                </a:extLst>
              </a:tr>
              <a:tr h="309682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kern="1200" noProof="0" err="1">
                          <a:solidFill>
                            <a:schemeClr val="dk1"/>
                          </a:solidFill>
                          <a:latin typeface="Calibri"/>
                          <a:ea typeface="+mn-ea"/>
                          <a:cs typeface="+mn-cs"/>
                        </a:rPr>
                        <a:t>BusStopCode</a:t>
                      </a:r>
                      <a:endParaRPr lang="en-US" sz="1800" b="0" i="0" u="none" strike="noStrike" kern="1200" err="1">
                        <a:solidFill>
                          <a:schemeClr val="dk1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The unique 5-digit identifier for this physical bus stop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01219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5249616"/>
                  </a:ext>
                </a:extLst>
              </a:tr>
              <a:tr h="309682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Distance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Distance travelled by bus from starting location to this bus stop (in </a:t>
                      </a:r>
                      <a:r>
                        <a:rPr lang="en-US" sz="1800" b="0" i="0" u="none" strike="noStrike" noProof="0" err="1">
                          <a:latin typeface="Calibri"/>
                        </a:rPr>
                        <a:t>kilometres</a:t>
                      </a:r>
                      <a:r>
                        <a:rPr lang="en-US" sz="1800" b="0" i="0" u="none" strike="noStrike" noProof="0">
                          <a:latin typeface="Calibri"/>
                        </a:rPr>
                        <a:t>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6108048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B8BE72FF-A8F3-9C6A-0775-74BBB9434FA6}"/>
              </a:ext>
            </a:extLst>
          </p:cNvPr>
          <p:cNvSpPr txBox="1"/>
          <p:nvPr/>
        </p:nvSpPr>
        <p:spPr>
          <a:xfrm>
            <a:off x="573436" y="3556858"/>
            <a:ext cx="1149974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SG" b="1">
                <a:ea typeface="+mn-lt"/>
                <a:cs typeface="+mn-lt"/>
              </a:rPr>
              <a:t>Bus Stop </a:t>
            </a:r>
            <a:r>
              <a:rPr lang="en-SG">
                <a:ea typeface="+mn-lt"/>
                <a:cs typeface="+mn-lt"/>
              </a:rPr>
              <a:t>: Detailed information for all bus stops currently being serviced by buses.</a:t>
            </a:r>
            <a:endParaRPr lang="en-US">
              <a:ea typeface="+mn-lt"/>
              <a:cs typeface="+mn-lt"/>
            </a:endParaRP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CB5D4635-570B-9E83-0CE9-6E2909A796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6036163"/>
              </p:ext>
            </p:extLst>
          </p:nvPr>
        </p:nvGraphicFramePr>
        <p:xfrm>
          <a:off x="570337" y="3938274"/>
          <a:ext cx="13427756" cy="1115877"/>
        </p:xfrm>
        <a:graphic>
          <a:graphicData uri="http://schemas.openxmlformats.org/drawingml/2006/table">
            <a:tbl>
              <a:tblPr bandRow="1">
                <a:tableStyleId>{16D9F66E-5EB9-4882-86FB-DCBF35E3C3E4}</a:tableStyleId>
              </a:tblPr>
              <a:tblGrid>
                <a:gridCol w="3766993">
                  <a:extLst>
                    <a:ext uri="{9D8B030D-6E8A-4147-A177-3AD203B41FA5}">
                      <a16:colId xmlns:a16="http://schemas.microsoft.com/office/drawing/2014/main" val="1820315280"/>
                    </a:ext>
                  </a:extLst>
                </a:gridCol>
                <a:gridCol w="7671661">
                  <a:extLst>
                    <a:ext uri="{9D8B030D-6E8A-4147-A177-3AD203B41FA5}">
                      <a16:colId xmlns:a16="http://schemas.microsoft.com/office/drawing/2014/main" val="149384506"/>
                    </a:ext>
                  </a:extLst>
                </a:gridCol>
                <a:gridCol w="1989102">
                  <a:extLst>
                    <a:ext uri="{9D8B030D-6E8A-4147-A177-3AD203B41FA5}">
                      <a16:colId xmlns:a16="http://schemas.microsoft.com/office/drawing/2014/main" val="3146141147"/>
                    </a:ext>
                  </a:extLst>
                </a:gridCol>
              </a:tblGrid>
              <a:tr h="37195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kern="1200" noProof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BusStopCode</a:t>
                      </a:r>
                      <a:endParaRPr lang="en-US" sz="1800" kern="1200" err="1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The unique 5-digit identifier for this physical bus stop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01219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1281422"/>
                  </a:ext>
                </a:extLst>
              </a:tr>
              <a:tr h="37195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kern="1200" noProof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Latitude</a:t>
                      </a:r>
                      <a:endParaRPr lang="en-US"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Location coordinates for this bus stop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1,29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0956095"/>
                  </a:ext>
                </a:extLst>
              </a:tr>
              <a:tr h="37195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kern="1200" noProof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Longitude</a:t>
                      </a:r>
                      <a:endParaRPr lang="en-US"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Location coordinates for this bus stop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103.85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8178253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D60850F5-9A7E-D7D7-8CF3-564A7A7763EC}"/>
              </a:ext>
            </a:extLst>
          </p:cNvPr>
          <p:cNvSpPr txBox="1"/>
          <p:nvPr/>
        </p:nvSpPr>
        <p:spPr>
          <a:xfrm>
            <a:off x="573434" y="5052445"/>
            <a:ext cx="1291008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SG" b="1">
                <a:ea typeface="+mn-lt"/>
                <a:cs typeface="+mn-lt"/>
              </a:rPr>
              <a:t>Passenger Volume by Bus Stops</a:t>
            </a:r>
            <a:r>
              <a:rPr lang="en-SG">
                <a:ea typeface="+mn-lt"/>
                <a:cs typeface="+mn-lt"/>
              </a:rPr>
              <a:t> : Tap in and tap out passenger volume by weekdays and weekends for individual bus stop.</a:t>
            </a:r>
            <a:endParaRPr lang="en-US">
              <a:ea typeface="+mn-lt"/>
              <a:cs typeface="+mn-lt"/>
            </a:endParaRP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5FF82A71-42C4-4F04-9144-79B96FCA71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9501929"/>
              </p:ext>
            </p:extLst>
          </p:nvPr>
        </p:nvGraphicFramePr>
        <p:xfrm>
          <a:off x="573437" y="5424407"/>
          <a:ext cx="13427755" cy="1828800"/>
        </p:xfrm>
        <a:graphic>
          <a:graphicData uri="http://schemas.openxmlformats.org/drawingml/2006/table">
            <a:tbl>
              <a:tblPr bandRow="1">
                <a:tableStyleId>{16D9F66E-5EB9-4882-86FB-DCBF35E3C3E4}</a:tableStyleId>
              </a:tblPr>
              <a:tblGrid>
                <a:gridCol w="3766993">
                  <a:extLst>
                    <a:ext uri="{9D8B030D-6E8A-4147-A177-3AD203B41FA5}">
                      <a16:colId xmlns:a16="http://schemas.microsoft.com/office/drawing/2014/main" val="1305608147"/>
                    </a:ext>
                  </a:extLst>
                </a:gridCol>
                <a:gridCol w="7702657">
                  <a:extLst>
                    <a:ext uri="{9D8B030D-6E8A-4147-A177-3AD203B41FA5}">
                      <a16:colId xmlns:a16="http://schemas.microsoft.com/office/drawing/2014/main" val="2639904413"/>
                    </a:ext>
                  </a:extLst>
                </a:gridCol>
                <a:gridCol w="1958105">
                  <a:extLst>
                    <a:ext uri="{9D8B030D-6E8A-4147-A177-3AD203B41FA5}">
                      <a16:colId xmlns:a16="http://schemas.microsoft.com/office/drawing/2014/main" val="3673201881"/>
                    </a:ext>
                  </a:extLst>
                </a:gridCol>
              </a:tblGrid>
              <a:tr h="306568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kern="1200" noProof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DAY_TYPE </a:t>
                      </a:r>
                      <a:r>
                        <a:rPr lang="en-US" sz="1800" b="0" i="0" u="none" strike="noStrike" kern="1200" noProof="0">
                          <a:solidFill>
                            <a:schemeClr val="dk1"/>
                          </a:solidFill>
                          <a:latin typeface="Calibri"/>
                        </a:rPr>
                        <a:t>PT_CODE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The unique 5-digit identifier for this physical bus stop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01219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671837"/>
                  </a:ext>
                </a:extLst>
              </a:tr>
              <a:tr h="306568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kern="1200" noProof="0">
                          <a:solidFill>
                            <a:schemeClr val="dk1"/>
                          </a:solidFill>
                          <a:latin typeface="Calibri"/>
                        </a:rPr>
                        <a:t>DAY_TYPE 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Two value: WEEKDAY ; </a:t>
                      </a:r>
                      <a:r>
                        <a:rPr lang="en-US" sz="1800" b="0" i="0" u="none" strike="noStrike" noProof="0">
                          <a:latin typeface="Calibri"/>
                        </a:rPr>
                        <a:t>WEEKENDS/HOLIDAY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WEEKDAY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3795640"/>
                  </a:ext>
                </a:extLst>
              </a:tr>
              <a:tr h="306568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kern="1200" noProof="0">
                          <a:solidFill>
                            <a:schemeClr val="dk1"/>
                          </a:solidFill>
                          <a:latin typeface="Calibri"/>
                        </a:rPr>
                        <a:t>TIME_PER_HOUR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24h in a day from 0 to 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2986125"/>
                  </a:ext>
                </a:extLst>
              </a:tr>
              <a:tr h="306568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kern="1200" noProof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TOTAL_TAP_IN_VOLUME</a:t>
                      </a:r>
                      <a:endParaRPr lang="en-US"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Passenger volume tap in bus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853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3614716"/>
                  </a:ext>
                </a:extLst>
              </a:tr>
              <a:tr h="306568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kern="1200" noProof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TOTAL_TAP_OUT_VOLUME</a:t>
                      </a:r>
                      <a:endParaRPr lang="en-US"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Passenger volume tap out bus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834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07468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737980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70bf7335-6798-40a7-a850-b238eeaaaea6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8801F0B0EAFBF4F8EE61F7E6E8FB6EB" ma:contentTypeVersion="8" ma:contentTypeDescription="Create a new document." ma:contentTypeScope="" ma:versionID="3f250bdcd8f03dd8e37c72ee0690185a">
  <xsd:schema xmlns:xsd="http://www.w3.org/2001/XMLSchema" xmlns:xs="http://www.w3.org/2001/XMLSchema" xmlns:p="http://schemas.microsoft.com/office/2006/metadata/properties" xmlns:ns3="70bf7335-6798-40a7-a850-b238eeaaaea6" xmlns:ns4="b88699c0-3cb2-458a-b9dc-3aa59ab52d3d" targetNamespace="http://schemas.microsoft.com/office/2006/metadata/properties" ma:root="true" ma:fieldsID="ee10556d4142f89c45e09f053dcdaf3e" ns3:_="" ns4:_="">
    <xsd:import namespace="70bf7335-6798-40a7-a850-b238eeaaaea6"/>
    <xsd:import namespace="b88699c0-3cb2-458a-b9dc-3aa59ab52d3d"/>
    <xsd:element name="properties">
      <xsd:complexType>
        <xsd:sequence>
          <xsd:element name="documentManagement">
            <xsd:complexType>
              <xsd:all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0bf7335-6798-40a7-a850-b238eeaaaea6" elementFormDefault="qualified">
    <xsd:import namespace="http://schemas.microsoft.com/office/2006/documentManagement/types"/>
    <xsd:import namespace="http://schemas.microsoft.com/office/infopath/2007/PartnerControls"/>
    <xsd:element name="_activity" ma:index="8" nillable="true" ma:displayName="_activity" ma:hidden="true" ma:internalName="_activity">
      <xsd:simpleType>
        <xsd:restriction base="dms:Note"/>
      </xsd:simple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88699c0-3cb2-458a-b9dc-3aa59ab52d3d" elementFormDefault="qualified">
    <xsd:import namespace="http://schemas.microsoft.com/office/2006/documentManagement/types"/>
    <xsd:import namespace="http://schemas.microsoft.com/office/infopath/2007/PartnerControls"/>
    <xsd:element name="SharedWithUsers" ma:index="9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1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357ADC4-D8E5-40E1-B69F-4527DE90207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6D12BC6-83D5-4605-A03E-90D6BD4E5EB5}">
  <ds:schemaRefs>
    <ds:schemaRef ds:uri="http://purl.org/dc/terms/"/>
    <ds:schemaRef ds:uri="70bf7335-6798-40a7-a850-b238eeaaaea6"/>
    <ds:schemaRef ds:uri="http://schemas.microsoft.com/office/2006/metadata/properties"/>
    <ds:schemaRef ds:uri="http://purl.org/dc/dcmitype/"/>
    <ds:schemaRef ds:uri="http://schemas.openxmlformats.org/package/2006/metadata/core-properties"/>
    <ds:schemaRef ds:uri="http://schemas.microsoft.com/office/2006/documentManagement/types"/>
    <ds:schemaRef ds:uri="http://purl.org/dc/elements/1.1/"/>
    <ds:schemaRef ds:uri="b88699c0-3cb2-458a-b9dc-3aa59ab52d3d"/>
    <ds:schemaRef ds:uri="http://schemas.microsoft.com/office/infopath/2007/PartnerControl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6E5F440A-E799-4B4C-8356-50B067A38C51}">
  <ds:schemaRefs>
    <ds:schemaRef ds:uri="70bf7335-6798-40a7-a850-b238eeaaaea6"/>
    <ds:schemaRef ds:uri="b88699c0-3cb2-458a-b9dc-3aa59ab52d3d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114</TotalTime>
  <Words>1619</Words>
  <Application>Microsoft Office PowerPoint</Application>
  <PresentationFormat>Custom</PresentationFormat>
  <Paragraphs>406</Paragraphs>
  <Slides>25</Slides>
  <Notes>25</Notes>
  <HiddenSlides>0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5" baseType="lpstr">
      <vt:lpstr>adonis-web</vt:lpstr>
      <vt:lpstr>Arial,Sans-Serif</vt:lpstr>
      <vt:lpstr>Bitter</vt:lpstr>
      <vt:lpstr>等线</vt:lpstr>
      <vt:lpstr>Arial</vt:lpstr>
      <vt:lpstr>Calibri</vt:lpstr>
      <vt:lpstr>Courier New</vt:lpstr>
      <vt:lpstr>Open Sans</vt:lpstr>
      <vt:lpstr>Source Sans Pro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Zeng Fanyi</cp:lastModifiedBy>
  <cp:revision>77</cp:revision>
  <dcterms:created xsi:type="dcterms:W3CDTF">2024-04-13T08:07:28Z</dcterms:created>
  <dcterms:modified xsi:type="dcterms:W3CDTF">2024-04-19T12:32:18Z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0x010100E8801F0B0EAFBF4F8EE61F7E6E8FB6EB</vt:lpwstr>
  </property>
</Properties>
</file>